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1240" r:id="rId2"/>
    <p:sldId id="1211" r:id="rId3"/>
    <p:sldId id="1235" r:id="rId4"/>
    <p:sldId id="1026" r:id="rId5"/>
    <p:sldId id="1238" r:id="rId6"/>
    <p:sldId id="1027" r:id="rId7"/>
    <p:sldId id="1239" r:id="rId8"/>
    <p:sldId id="1028" r:id="rId9"/>
    <p:sldId id="1237" r:id="rId10"/>
    <p:sldId id="1034" r:id="rId11"/>
    <p:sldId id="1035" r:id="rId12"/>
    <p:sldId id="1036" r:id="rId13"/>
    <p:sldId id="1230" r:id="rId14"/>
    <p:sldId id="1037" r:id="rId15"/>
    <p:sldId id="1038" r:id="rId16"/>
    <p:sldId id="1039" r:id="rId17"/>
    <p:sldId id="1231" r:id="rId18"/>
    <p:sldId id="1232" r:id="rId19"/>
    <p:sldId id="1040" r:id="rId20"/>
    <p:sldId id="1041" r:id="rId21"/>
    <p:sldId id="1043" r:id="rId22"/>
    <p:sldId id="1242" r:id="rId23"/>
    <p:sldId id="1044" r:id="rId24"/>
    <p:sldId id="1045" r:id="rId25"/>
    <p:sldId id="1046" r:id="rId26"/>
    <p:sldId id="1048" r:id="rId27"/>
    <p:sldId id="1049" r:id="rId28"/>
    <p:sldId id="1050" r:id="rId29"/>
    <p:sldId id="1051" r:id="rId30"/>
    <p:sldId id="1052" r:id="rId31"/>
    <p:sldId id="1053" r:id="rId32"/>
    <p:sldId id="1054" r:id="rId33"/>
    <p:sldId id="1055" r:id="rId34"/>
    <p:sldId id="1057" r:id="rId35"/>
    <p:sldId id="1058" r:id="rId36"/>
    <p:sldId id="1059" r:id="rId37"/>
    <p:sldId id="1241" r:id="rId38"/>
    <p:sldId id="1221" r:id="rId39"/>
    <p:sldId id="1223" r:id="rId40"/>
    <p:sldId id="1226" r:id="rId41"/>
    <p:sldId id="1227" r:id="rId42"/>
    <p:sldId id="1228" r:id="rId43"/>
    <p:sldId id="256" r:id="rId44"/>
    <p:sldId id="1233" r:id="rId45"/>
    <p:sldId id="1213" r:id="rId46"/>
    <p:sldId id="1278" r:id="rId47"/>
    <p:sldId id="1280" r:id="rId48"/>
    <p:sldId id="1289" r:id="rId49"/>
    <p:sldId id="1290" r:id="rId50"/>
    <p:sldId id="1215" r:id="rId51"/>
    <p:sldId id="1284" r:id="rId52"/>
    <p:sldId id="1285" r:id="rId53"/>
    <p:sldId id="1286" r:id="rId54"/>
    <p:sldId id="1282" r:id="rId55"/>
    <p:sldId id="1216" r:id="rId56"/>
    <p:sldId id="1283" r:id="rId57"/>
    <p:sldId id="1287" r:id="rId58"/>
    <p:sldId id="1218" r:id="rId59"/>
    <p:sldId id="1217" r:id="rId60"/>
    <p:sldId id="1288" r:id="rId61"/>
    <p:sldId id="1234" r:id="rId62"/>
    <p:sldId id="1182" r:id="rId6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0FF"/>
    <a:srgbClr val="261AE8"/>
    <a:srgbClr val="396A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88"/>
    <p:restoredTop sz="93662"/>
  </p:normalViewPr>
  <p:slideViewPr>
    <p:cSldViewPr snapToGrid="0" snapToObjects="1">
      <p:cViewPr varScale="1">
        <p:scale>
          <a:sx n="98" d="100"/>
          <a:sy n="98" d="100"/>
        </p:scale>
        <p:origin x="13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6FC54C-B397-DE4F-BE8C-BE2FEE00D7D7}" type="datetimeFigureOut">
              <a:rPr kumimoji="1" lang="zh-CN" altLang="en-US" smtClean="0"/>
              <a:t>2022/9/29</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764A02-1756-B24B-AAF5-2D3891E442A0}" type="slidenum">
              <a:rPr kumimoji="1" lang="zh-CN" altLang="en-US" smtClean="0"/>
              <a:t>‹#›</a:t>
            </a:fld>
            <a:endParaRPr kumimoji="1" lang="zh-CN" altLang="en-US"/>
          </a:p>
        </p:txBody>
      </p:sp>
    </p:spTree>
    <p:extLst>
      <p:ext uri="{BB962C8B-B14F-4D97-AF65-F5344CB8AC3E}">
        <p14:creationId xmlns:p14="http://schemas.microsoft.com/office/powerpoint/2010/main" val="34940221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94764A02-1756-B24B-AAF5-2D3891E442A0}" type="slidenum">
              <a:rPr kumimoji="1" lang="zh-CN" altLang="en-US" smtClean="0"/>
              <a:t>5</a:t>
            </a:fld>
            <a:endParaRPr kumimoji="1" lang="zh-CN" altLang="en-US"/>
          </a:p>
        </p:txBody>
      </p:sp>
    </p:spTree>
    <p:extLst>
      <p:ext uri="{BB962C8B-B14F-4D97-AF65-F5344CB8AC3E}">
        <p14:creationId xmlns:p14="http://schemas.microsoft.com/office/powerpoint/2010/main" val="18021891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A623DEF7-20AD-44E3-AE73-A2B7A6559F34}" type="slidenum">
              <a:rPr lang="en-US" altLang="zh-CN" smtClean="0"/>
              <a:pPr>
                <a:defRPr/>
              </a:pPr>
              <a:t>62</a:t>
            </a:fld>
            <a:endParaRPr lang="en-US" altLang="zh-CN"/>
          </a:p>
        </p:txBody>
      </p:sp>
    </p:spTree>
    <p:extLst>
      <p:ext uri="{BB962C8B-B14F-4D97-AF65-F5344CB8AC3E}">
        <p14:creationId xmlns:p14="http://schemas.microsoft.com/office/powerpoint/2010/main" val="29299954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玻尔兹曼统计：是描述独立定域粒子体系分布状况的统计规律。所谓独立定域粒子体系指的是这样一个体系：粒子间相互没有任何作用，互不影响，并且各个不同的粒子之间都是可以互相区别的，在量子力学背景下只有定域分布粒子体系中的粒子是可以相互区分的，因此这种体系被称为独立定域粒子体系。而在经典力学背景下，任何一个粒子的运动都是严格符合力学规律的，有着可确定的运动轨迹可以相互区分，因此所有经典粒子体系都是定域粒子体系，在近独立假设下，都符合麦克斯韦</a:t>
            </a:r>
            <a:r>
              <a:rPr kumimoji="1" lang="en-US" altLang="zh-CN" dirty="0"/>
              <a:t>-</a:t>
            </a:r>
            <a:r>
              <a:rPr kumimoji="1" lang="zh-CN" altLang="en-US" dirty="0"/>
              <a:t>玻尔兹曼统计。</a:t>
            </a:r>
            <a:endParaRPr kumimoji="1" lang="en-US" altLang="zh-CN" dirty="0"/>
          </a:p>
          <a:p>
            <a:r>
              <a:rPr kumimoji="1" lang="zh-CN" altLang="en-US" dirty="0"/>
              <a:t>费米狄拉克统计：描述由大量满足泡利不相容原理的费米子组成的系统中粒子分处不同量子态的统计规律。在一组由全同粒子组成的体系中，如果在体系的一个量子态（即由一套量子数所确定的微观状态）上只允许容纳一个粒子，这种粒子称为费米子 。或者说自旋为半奇数（</a:t>
            </a:r>
            <a:r>
              <a:rPr kumimoji="1" lang="en-US" altLang="zh-CN" dirty="0"/>
              <a:t>1/2</a:t>
            </a:r>
            <a:r>
              <a:rPr kumimoji="1" lang="zh-CN" altLang="en-US" dirty="0"/>
              <a:t>，</a:t>
            </a:r>
            <a:r>
              <a:rPr kumimoji="1" lang="en-US" altLang="zh-CN" dirty="0"/>
              <a:t>3/2…</a:t>
            </a:r>
            <a:r>
              <a:rPr kumimoji="1" lang="zh-CN" altLang="en-US" dirty="0"/>
              <a:t>）的粒子统称为费米子，服从费米</a:t>
            </a:r>
            <a:r>
              <a:rPr kumimoji="1" lang="en-US" altLang="zh-CN" dirty="0"/>
              <a:t>-</a:t>
            </a:r>
            <a:r>
              <a:rPr kumimoji="1" lang="zh-CN" altLang="en-US" dirty="0"/>
              <a:t>狄拉克统计。费米子满足泡利不相容原理，即不能两个以上的费米子出现在相同的量子态中。</a:t>
            </a:r>
          </a:p>
        </p:txBody>
      </p:sp>
      <p:sp>
        <p:nvSpPr>
          <p:cNvPr id="4" name="灯片编号占位符 3"/>
          <p:cNvSpPr>
            <a:spLocks noGrp="1"/>
          </p:cNvSpPr>
          <p:nvPr>
            <p:ph type="sldNum" sz="quarter" idx="5"/>
          </p:nvPr>
        </p:nvSpPr>
        <p:spPr/>
        <p:txBody>
          <a:bodyPr/>
          <a:lstStyle/>
          <a:p>
            <a:fld id="{94764A02-1756-B24B-AAF5-2D3891E442A0}" type="slidenum">
              <a:rPr kumimoji="1" lang="zh-CN" altLang="en-US" smtClean="0"/>
              <a:t>7</a:t>
            </a:fld>
            <a:endParaRPr kumimoji="1" lang="zh-CN" altLang="en-US"/>
          </a:p>
        </p:txBody>
      </p:sp>
    </p:spTree>
    <p:extLst>
      <p:ext uri="{BB962C8B-B14F-4D97-AF65-F5344CB8AC3E}">
        <p14:creationId xmlns:p14="http://schemas.microsoft.com/office/powerpoint/2010/main" val="769380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可见光  </a:t>
            </a:r>
            <a:r>
              <a:rPr lang="en-US" altLang="zh-CN" dirty="0"/>
              <a:t>1.6 - 3</a:t>
            </a:r>
            <a:endParaRPr lang="zh-CN" altLang="en-US" dirty="0"/>
          </a:p>
        </p:txBody>
      </p:sp>
      <p:sp>
        <p:nvSpPr>
          <p:cNvPr id="4" name="灯片编号占位符 3"/>
          <p:cNvSpPr>
            <a:spLocks noGrp="1"/>
          </p:cNvSpPr>
          <p:nvPr>
            <p:ph type="sldNum" sz="quarter" idx="10"/>
          </p:nvPr>
        </p:nvSpPr>
        <p:spPr/>
        <p:txBody>
          <a:bodyPr/>
          <a:lstStyle/>
          <a:p>
            <a:pPr>
              <a:defRPr/>
            </a:pPr>
            <a:fld id="{A623DEF7-20AD-44E3-AE73-A2B7A6559F34}" type="slidenum">
              <a:rPr lang="en-US" altLang="zh-CN" smtClean="0"/>
              <a:pPr>
                <a:defRPr/>
              </a:pPr>
              <a:t>8</a:t>
            </a:fld>
            <a:endParaRPr lang="en-US" altLang="zh-CN"/>
          </a:p>
        </p:txBody>
      </p:sp>
    </p:spTree>
    <p:extLst>
      <p:ext uri="{BB962C8B-B14F-4D97-AF65-F5344CB8AC3E}">
        <p14:creationId xmlns:p14="http://schemas.microsoft.com/office/powerpoint/2010/main" val="13424030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A623DEF7-20AD-44E3-AE73-A2B7A6559F34}" type="slidenum">
              <a:rPr lang="en-US" altLang="zh-CN" smtClean="0"/>
              <a:pPr>
                <a:defRPr/>
              </a:pPr>
              <a:t>11</a:t>
            </a:fld>
            <a:endParaRPr lang="en-US" altLang="zh-CN"/>
          </a:p>
        </p:txBody>
      </p:sp>
    </p:spTree>
    <p:extLst>
      <p:ext uri="{BB962C8B-B14F-4D97-AF65-F5344CB8AC3E}">
        <p14:creationId xmlns:p14="http://schemas.microsoft.com/office/powerpoint/2010/main" val="3215327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C0E7BF01-6F74-477D-B962-3502C4016475}" type="slidenum">
              <a:rPr lang="en-US" altLang="zh-CN" sz="1200" smtClean="0">
                <a:ea typeface="宋体" pitchFamily="2" charset="-122"/>
              </a:rPr>
              <a:pPr eaLnBrk="1" hangingPunct="1"/>
              <a:t>16</a:t>
            </a:fld>
            <a:endParaRPr lang="en-US" altLang="zh-CN" sz="1200">
              <a:ea typeface="宋体" pitchFamily="2" charset="-122"/>
            </a:endParaRPr>
          </a:p>
        </p:txBody>
      </p:sp>
      <p:sp>
        <p:nvSpPr>
          <p:cNvPr id="192515"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192516"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a:t>HCl is a polar molecule</a:t>
            </a:r>
          </a:p>
        </p:txBody>
      </p:sp>
    </p:spTree>
    <p:extLst>
      <p:ext uri="{BB962C8B-B14F-4D97-AF65-F5344CB8AC3E}">
        <p14:creationId xmlns:p14="http://schemas.microsoft.com/office/powerpoint/2010/main" val="2094795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F66A107D-0CD1-49E2-9829-F7AAEE314BFA}" type="slidenum">
              <a:rPr lang="en-US" altLang="zh-CN" sz="1200" smtClean="0">
                <a:ea typeface="宋体" pitchFamily="2" charset="-122"/>
              </a:rPr>
              <a:pPr eaLnBrk="1" hangingPunct="1"/>
              <a:t>19</a:t>
            </a:fld>
            <a:endParaRPr lang="en-US" altLang="zh-CN" sz="1200">
              <a:ea typeface="宋体" pitchFamily="2" charset="-122"/>
            </a:endParaRPr>
          </a:p>
        </p:txBody>
      </p:sp>
      <p:sp>
        <p:nvSpPr>
          <p:cNvPr id="193539"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193540"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a:t>HCl is a polar molecule</a:t>
            </a:r>
          </a:p>
        </p:txBody>
      </p:sp>
    </p:spTree>
    <p:extLst>
      <p:ext uri="{BB962C8B-B14F-4D97-AF65-F5344CB8AC3E}">
        <p14:creationId xmlns:p14="http://schemas.microsoft.com/office/powerpoint/2010/main" val="1113297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150A4336-9B71-4D92-87FE-AADBAD04F0A4}" type="slidenum">
              <a:rPr lang="en-US" altLang="zh-CN" sz="1200" smtClean="0">
                <a:ea typeface="宋体" pitchFamily="2" charset="-122"/>
              </a:rPr>
              <a:pPr eaLnBrk="1" hangingPunct="1"/>
              <a:t>26</a:t>
            </a:fld>
            <a:endParaRPr lang="en-US" altLang="zh-CN" sz="1200">
              <a:ea typeface="宋体" pitchFamily="2" charset="-122"/>
            </a:endParaRPr>
          </a:p>
        </p:txBody>
      </p:sp>
      <p:sp>
        <p:nvSpPr>
          <p:cNvPr id="194563"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194564"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dirty="0" err="1"/>
              <a:t>HCl</a:t>
            </a:r>
            <a:r>
              <a:rPr lang="en-US" altLang="zh-CN" dirty="0"/>
              <a:t> is a polar molecule</a:t>
            </a:r>
          </a:p>
        </p:txBody>
      </p:sp>
    </p:spTree>
    <p:extLst>
      <p:ext uri="{BB962C8B-B14F-4D97-AF65-F5344CB8AC3E}">
        <p14:creationId xmlns:p14="http://schemas.microsoft.com/office/powerpoint/2010/main" val="4386405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2C2C1E2E-3F85-4198-8848-B89EF9FAE925}" type="slidenum">
              <a:rPr lang="en-US" altLang="zh-CN" sz="1200" smtClean="0">
                <a:ea typeface="宋体" pitchFamily="2" charset="-122"/>
              </a:rPr>
              <a:pPr eaLnBrk="1" hangingPunct="1"/>
              <a:t>33</a:t>
            </a:fld>
            <a:endParaRPr lang="en-US" altLang="zh-CN" sz="1200">
              <a:ea typeface="宋体" pitchFamily="2" charset="-122"/>
            </a:endParaRPr>
          </a:p>
        </p:txBody>
      </p:sp>
      <p:sp>
        <p:nvSpPr>
          <p:cNvPr id="195587"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195588"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dirty="0"/>
              <a:t>Solid ice has lower density than liquid water.  H-bonding holds the ice in a rigid but open structure. Maximum density of water at 3.98 C.</a:t>
            </a:r>
            <a:endParaRPr lang="en-CA" altLang="zh-CN" dirty="0"/>
          </a:p>
        </p:txBody>
      </p:sp>
    </p:spTree>
    <p:extLst>
      <p:ext uri="{BB962C8B-B14F-4D97-AF65-F5344CB8AC3E}">
        <p14:creationId xmlns:p14="http://schemas.microsoft.com/office/powerpoint/2010/main" val="31766667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b="1" dirty="0"/>
              <a:t>对应七种晶系有六种晶胞，三方和六方晶胞相同</a:t>
            </a:r>
            <a:endParaRPr kumimoji="1" lang="zh-CN" altLang="en-US" dirty="0"/>
          </a:p>
        </p:txBody>
      </p:sp>
      <p:sp>
        <p:nvSpPr>
          <p:cNvPr id="4" name="灯片编号占位符 3"/>
          <p:cNvSpPr>
            <a:spLocks noGrp="1"/>
          </p:cNvSpPr>
          <p:nvPr>
            <p:ph type="sldNum" sz="quarter" idx="5"/>
          </p:nvPr>
        </p:nvSpPr>
        <p:spPr/>
        <p:txBody>
          <a:bodyPr/>
          <a:lstStyle/>
          <a:p>
            <a:pPr>
              <a:defRPr/>
            </a:pPr>
            <a:fld id="{A623DEF7-20AD-44E3-AE73-A2B7A6559F34}" type="slidenum">
              <a:rPr lang="en-US" altLang="zh-CN" smtClean="0"/>
              <a:pPr>
                <a:defRPr/>
              </a:pPr>
              <a:t>55</a:t>
            </a:fld>
            <a:endParaRPr lang="en-US" altLang="zh-CN"/>
          </a:p>
        </p:txBody>
      </p:sp>
    </p:spTree>
    <p:extLst>
      <p:ext uri="{BB962C8B-B14F-4D97-AF65-F5344CB8AC3E}">
        <p14:creationId xmlns:p14="http://schemas.microsoft.com/office/powerpoint/2010/main" val="3383019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E8016886-69A3-E547-92CF-DF132F038A9F}" type="datetimeFigureOut">
              <a:rPr kumimoji="1" lang="zh-CN" altLang="en-US" smtClean="0"/>
              <a:t>2022/9/29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B02D515-F21B-C745-A6A4-303CF99BBC3B}" type="slidenum">
              <a:rPr kumimoji="1" lang="zh-CN" altLang="en-US" smtClean="0"/>
              <a:t>‹#›</a:t>
            </a:fld>
            <a:endParaRPr kumimoji="1" lang="zh-CN" altLang="en-US"/>
          </a:p>
        </p:txBody>
      </p:sp>
    </p:spTree>
    <p:extLst>
      <p:ext uri="{BB962C8B-B14F-4D97-AF65-F5344CB8AC3E}">
        <p14:creationId xmlns:p14="http://schemas.microsoft.com/office/powerpoint/2010/main" val="28115080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E8016886-69A3-E547-92CF-DF132F038A9F}" type="datetimeFigureOut">
              <a:rPr kumimoji="1" lang="zh-CN" altLang="en-US" smtClean="0"/>
              <a:t>2022/9/29</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FB02D515-F21B-C745-A6A4-303CF99BBC3B}" type="slidenum">
              <a:rPr kumimoji="1" lang="zh-CN" altLang="en-US" smtClean="0"/>
              <a:t>‹#›</a:t>
            </a:fld>
            <a:endParaRPr kumimoji="1" lang="zh-CN" altLang="en-US"/>
          </a:p>
        </p:txBody>
      </p:sp>
    </p:spTree>
    <p:extLst>
      <p:ext uri="{BB962C8B-B14F-4D97-AF65-F5344CB8AC3E}">
        <p14:creationId xmlns:p14="http://schemas.microsoft.com/office/powerpoint/2010/main" val="3705337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E8016886-69A3-E547-92CF-DF132F038A9F}" type="datetimeFigureOut">
              <a:rPr kumimoji="1" lang="zh-CN" altLang="en-US" smtClean="0"/>
              <a:t>2022/9/29</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FB02D515-F21B-C745-A6A4-303CF99BBC3B}" type="slidenum">
              <a:rPr kumimoji="1" lang="zh-CN" altLang="en-US" smtClean="0"/>
              <a:t>‹#›</a:t>
            </a:fld>
            <a:endParaRPr kumimoji="1" lang="zh-CN" altLang="en-US"/>
          </a:p>
        </p:txBody>
      </p:sp>
    </p:spTree>
    <p:extLst>
      <p:ext uri="{BB962C8B-B14F-4D97-AF65-F5344CB8AC3E}">
        <p14:creationId xmlns:p14="http://schemas.microsoft.com/office/powerpoint/2010/main" val="7930427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016886-69A3-E547-92CF-DF132F038A9F}" type="datetimeFigureOut">
              <a:rPr kumimoji="1" lang="zh-CN" altLang="en-US" smtClean="0"/>
              <a:t>2022/9/29</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FB02D515-F21B-C745-A6A4-303CF99BBC3B}" type="slidenum">
              <a:rPr kumimoji="1" lang="zh-CN" altLang="en-US" smtClean="0"/>
              <a:t>‹#›</a:t>
            </a:fld>
            <a:endParaRPr kumimoji="1" lang="zh-CN" altLang="en-US"/>
          </a:p>
        </p:txBody>
      </p:sp>
    </p:spTree>
    <p:extLst>
      <p:ext uri="{BB962C8B-B14F-4D97-AF65-F5344CB8AC3E}">
        <p14:creationId xmlns:p14="http://schemas.microsoft.com/office/powerpoint/2010/main" val="202683351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016886-69A3-E547-92CF-DF132F038A9F}" type="datetimeFigureOut">
              <a:rPr kumimoji="1" lang="zh-CN" altLang="en-US" smtClean="0"/>
              <a:t>2022/9/29</a:t>
            </a:fld>
            <a:endParaRPr kumimoji="1"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02D515-F21B-C745-A6A4-303CF99BBC3B}" type="slidenum">
              <a:rPr kumimoji="1" lang="zh-CN" altLang="en-US" smtClean="0"/>
              <a:t>‹#›</a:t>
            </a:fld>
            <a:endParaRPr kumimoji="1" lang="zh-CN" altLang="en-US"/>
          </a:p>
        </p:txBody>
      </p:sp>
    </p:spTree>
    <p:extLst>
      <p:ext uri="{BB962C8B-B14F-4D97-AF65-F5344CB8AC3E}">
        <p14:creationId xmlns:p14="http://schemas.microsoft.com/office/powerpoint/2010/main" val="290996312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6" r:id="rId3"/>
    <p:sldLayoutId id="2147483667"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oleObject" Target="../embeddings/oleObject3.bin"/><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 Id="rId5" Type="http://schemas.openxmlformats.org/officeDocument/2006/relationships/image" Target="../media/image24.emf"/><Relationship Id="rId4"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oleObject" Target="../embeddings/oleObject5.bin"/><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oleObject" Target="../embeddings/oleObject6.bin"/><Relationship Id="rId1" Type="http://schemas.openxmlformats.org/officeDocument/2006/relationships/slideLayout" Target="../slideLayouts/slideLayout4.xml"/><Relationship Id="rId6" Type="http://schemas.openxmlformats.org/officeDocument/2006/relationships/image" Target="../media/image29.tiff"/><Relationship Id="rId5" Type="http://schemas.openxmlformats.org/officeDocument/2006/relationships/image" Target="../media/image28.png"/><Relationship Id="rId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3.jpeg"/><Relationship Id="rId4" Type="http://schemas.openxmlformats.org/officeDocument/2006/relationships/image" Target="../media/image32.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39.jpeg"/><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emf"/><Relationship Id="rId1" Type="http://schemas.openxmlformats.org/officeDocument/2006/relationships/slideLayout" Target="../slideLayouts/slideLayout4.xml"/><Relationship Id="rId4" Type="http://schemas.openxmlformats.org/officeDocument/2006/relationships/image" Target="../media/image43.emf"/></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7"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image" Target="../media/image5.tiff"/><Relationship Id="rId5" Type="http://schemas.openxmlformats.org/officeDocument/2006/relationships/image" Target="../media/image4.jpe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image" Target="../media/image50.tif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44.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4.xml"/><Relationship Id="rId4" Type="http://schemas.openxmlformats.org/officeDocument/2006/relationships/image" Target="../media/image63.jpeg"/></Relationships>
</file>

<file path=ppt/slides/_rels/slide45.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4.xml"/><Relationship Id="rId4" Type="http://schemas.openxmlformats.org/officeDocument/2006/relationships/image" Target="../media/image66.tiff"/></Relationships>
</file>

<file path=ppt/slides/_rels/slide46.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image" Target="../media/image67.jpeg"/><Relationship Id="rId1" Type="http://schemas.openxmlformats.org/officeDocument/2006/relationships/slideLayout" Target="../slideLayouts/slideLayout4.xml"/><Relationship Id="rId4" Type="http://schemas.openxmlformats.org/officeDocument/2006/relationships/image" Target="../media/image68.tif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image" Target="../media/image69.png"/><Relationship Id="rId1" Type="http://schemas.openxmlformats.org/officeDocument/2006/relationships/slideLayout" Target="../slideLayouts/slideLayout4.xml"/><Relationship Id="rId5" Type="http://schemas.openxmlformats.org/officeDocument/2006/relationships/image" Target="../media/image71.png"/><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49.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4.xml"/><Relationship Id="rId4" Type="http://schemas.openxmlformats.org/officeDocument/2006/relationships/image" Target="../media/image78.jpeg"/></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4.xml"/><Relationship Id="rId5" Type="http://schemas.openxmlformats.org/officeDocument/2006/relationships/image" Target="../media/image81.emf"/><Relationship Id="rId4" Type="http://schemas.openxmlformats.org/officeDocument/2006/relationships/oleObject" Target="../embeddings/oleObject9.bin"/></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6.emf"/><Relationship Id="rId2" Type="http://schemas.openxmlformats.org/officeDocument/2006/relationships/image" Target="../media/image82.tiff"/><Relationship Id="rId1" Type="http://schemas.openxmlformats.org/officeDocument/2006/relationships/slideLayout" Target="../slideLayouts/slideLayout4.xml"/><Relationship Id="rId6" Type="http://schemas.openxmlformats.org/officeDocument/2006/relationships/oleObject" Target="../embeddings/oleObject10.bin"/><Relationship Id="rId5" Type="http://schemas.openxmlformats.org/officeDocument/2006/relationships/image" Target="../media/image85.png"/><Relationship Id="rId4" Type="http://schemas.openxmlformats.org/officeDocument/2006/relationships/image" Target="../media/image84.png"/></Relationships>
</file>

<file path=ppt/slides/_rels/slide53.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png"/><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5" Type="http://schemas.openxmlformats.org/officeDocument/2006/relationships/image" Target="../media/image94.png"/><Relationship Id="rId4" Type="http://schemas.openxmlformats.org/officeDocument/2006/relationships/image" Target="../media/image93.png"/></Relationships>
</file>

<file path=ppt/slides/_rels/slide58.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97.emf"/><Relationship Id="rId2" Type="http://schemas.openxmlformats.org/officeDocument/2006/relationships/oleObject" Target="../embeddings/oleObject11.bin"/><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emf"/></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5" Type="http://schemas.openxmlformats.org/officeDocument/2006/relationships/image" Target="../media/image19.tiff"/><Relationship Id="rId4" Type="http://schemas.openxmlformats.org/officeDocument/2006/relationships/image" Target="../media/image1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D81727FC-F6AE-8149-8CED-6689F7E6934F}"/>
              </a:ext>
            </a:extLst>
          </p:cNvPr>
          <p:cNvSpPr/>
          <p:nvPr/>
        </p:nvSpPr>
        <p:spPr>
          <a:xfrm>
            <a:off x="2493546" y="3526100"/>
            <a:ext cx="4156907" cy="461665"/>
          </a:xfrm>
          <a:prstGeom prst="rect">
            <a:avLst/>
          </a:prstGeom>
        </p:spPr>
        <p:txBody>
          <a:bodyPr wrap="none">
            <a:spAutoFit/>
          </a:bodyPr>
          <a:lstStyle/>
          <a:p>
            <a:r>
              <a:rPr lang="zh-CN" altLang="en-US" sz="2400" dirty="0"/>
              <a:t>显微之下</a:t>
            </a:r>
            <a:r>
              <a:rPr lang="en-US" altLang="zh-CN" sz="2400" dirty="0"/>
              <a:t>—</a:t>
            </a:r>
            <a:r>
              <a:rPr lang="zh-CN" altLang="en-US" sz="2400" dirty="0"/>
              <a:t>水分子结构和氢键</a:t>
            </a:r>
          </a:p>
        </p:txBody>
      </p:sp>
      <p:sp>
        <p:nvSpPr>
          <p:cNvPr id="3" name="矩形 2">
            <a:extLst>
              <a:ext uri="{FF2B5EF4-FFF2-40B4-BE49-F238E27FC236}">
                <a16:creationId xmlns:a16="http://schemas.microsoft.com/office/drawing/2014/main" id="{94D4499B-0860-EE40-B5B5-6938B174DABC}"/>
              </a:ext>
            </a:extLst>
          </p:cNvPr>
          <p:cNvSpPr/>
          <p:nvPr/>
        </p:nvSpPr>
        <p:spPr>
          <a:xfrm>
            <a:off x="296089" y="4078287"/>
            <a:ext cx="8448652" cy="400110"/>
          </a:xfrm>
          <a:prstGeom prst="rect">
            <a:avLst/>
          </a:prstGeom>
        </p:spPr>
        <p:txBody>
          <a:bodyPr wrap="square">
            <a:spAutoFit/>
          </a:bodyPr>
          <a:lstStyle/>
          <a:p>
            <a:pPr algn="ctr"/>
            <a:r>
              <a:rPr lang="zh-CN" altLang="en-US" sz="2000" dirty="0">
                <a:latin typeface="Times New Roman" panose="02020603050405020304" pitchFamily="18" charset="0"/>
                <a:cs typeface="Times New Roman" panose="02020603050405020304" pitchFamily="18" charset="0"/>
              </a:rPr>
              <a:t>https://www.bilibili.com/video/BV17y4y1z7rg</a:t>
            </a:r>
          </a:p>
        </p:txBody>
      </p:sp>
      <p:sp>
        <p:nvSpPr>
          <p:cNvPr id="5" name="文本框 4">
            <a:extLst>
              <a:ext uri="{FF2B5EF4-FFF2-40B4-BE49-F238E27FC236}">
                <a16:creationId xmlns:a16="http://schemas.microsoft.com/office/drawing/2014/main" id="{1DC30616-5AD7-E6A4-A6CF-ED9DE5BF2F01}"/>
              </a:ext>
            </a:extLst>
          </p:cNvPr>
          <p:cNvSpPr txBox="1"/>
          <p:nvPr/>
        </p:nvSpPr>
        <p:spPr>
          <a:xfrm>
            <a:off x="2234415" y="4795100"/>
            <a:ext cx="4572000" cy="369332"/>
          </a:xfrm>
          <a:prstGeom prst="rect">
            <a:avLst/>
          </a:prstGeom>
          <a:noFill/>
        </p:spPr>
        <p:txBody>
          <a:bodyPr wrap="square">
            <a:spAutoFit/>
          </a:bodyPr>
          <a:lstStyle/>
          <a:p>
            <a:r>
              <a:rPr lang="zh-CN" altLang="en-US" dirty="0"/>
              <a:t>https://www.bilibili.com/video/BV1Mb411j7ua</a:t>
            </a:r>
          </a:p>
        </p:txBody>
      </p:sp>
      <p:sp>
        <p:nvSpPr>
          <p:cNvPr id="7" name="文本框 6">
            <a:extLst>
              <a:ext uri="{FF2B5EF4-FFF2-40B4-BE49-F238E27FC236}">
                <a16:creationId xmlns:a16="http://schemas.microsoft.com/office/drawing/2014/main" id="{985F7406-092D-50EE-E14F-EF4823409030}"/>
              </a:ext>
            </a:extLst>
          </p:cNvPr>
          <p:cNvSpPr txBox="1"/>
          <p:nvPr/>
        </p:nvSpPr>
        <p:spPr>
          <a:xfrm>
            <a:off x="1665514" y="1156126"/>
            <a:ext cx="5323114" cy="400110"/>
          </a:xfrm>
          <a:prstGeom prst="rect">
            <a:avLst/>
          </a:prstGeom>
          <a:noFill/>
        </p:spPr>
        <p:txBody>
          <a:bodyPr wrap="square">
            <a:spAutoFit/>
          </a:bodyPr>
          <a:lstStyle/>
          <a:p>
            <a:pPr algn="ctr"/>
            <a:r>
              <a:rPr lang="zh-CN" altLang="en-US" sz="2000" dirty="0"/>
              <a:t>https://www.bilibili.com/video/BV1S54y1S7up</a:t>
            </a:r>
          </a:p>
        </p:txBody>
      </p:sp>
      <p:sp>
        <p:nvSpPr>
          <p:cNvPr id="9" name="文本框 8">
            <a:extLst>
              <a:ext uri="{FF2B5EF4-FFF2-40B4-BE49-F238E27FC236}">
                <a16:creationId xmlns:a16="http://schemas.microsoft.com/office/drawing/2014/main" id="{1FA538DE-5DEB-63B0-26D2-D50888A0CAF4}"/>
              </a:ext>
            </a:extLst>
          </p:cNvPr>
          <p:cNvSpPr txBox="1"/>
          <p:nvPr/>
        </p:nvSpPr>
        <p:spPr>
          <a:xfrm>
            <a:off x="1054821" y="544709"/>
            <a:ext cx="7082547" cy="461665"/>
          </a:xfrm>
          <a:prstGeom prst="rect">
            <a:avLst/>
          </a:prstGeom>
          <a:noFill/>
        </p:spPr>
        <p:txBody>
          <a:bodyPr wrap="square">
            <a:spAutoFit/>
          </a:bodyPr>
          <a:lstStyle/>
          <a:p>
            <a:r>
              <a:rPr lang="zh-CN" altLang="en-US" sz="2400" dirty="0">
                <a:solidFill>
                  <a:srgbClr val="261AE8"/>
                </a:solidFill>
              </a:rPr>
              <a:t>突破次元看本质</a:t>
            </a:r>
            <a:r>
              <a:rPr lang="en-US" altLang="zh-CN" sz="2400" dirty="0">
                <a:solidFill>
                  <a:srgbClr val="261AE8"/>
                </a:solidFill>
              </a:rPr>
              <a:t>——</a:t>
            </a:r>
            <a:r>
              <a:rPr lang="zh-CN" altLang="en-US" sz="2400" dirty="0">
                <a:solidFill>
                  <a:srgbClr val="261AE8"/>
                </a:solidFill>
              </a:rPr>
              <a:t>如何看清物质结构：晶体衍射</a:t>
            </a:r>
          </a:p>
        </p:txBody>
      </p:sp>
      <p:sp>
        <p:nvSpPr>
          <p:cNvPr id="11" name="文本框 10">
            <a:extLst>
              <a:ext uri="{FF2B5EF4-FFF2-40B4-BE49-F238E27FC236}">
                <a16:creationId xmlns:a16="http://schemas.microsoft.com/office/drawing/2014/main" id="{196CA330-481E-2226-496B-7A6D907C7E19}"/>
              </a:ext>
            </a:extLst>
          </p:cNvPr>
          <p:cNvSpPr txBox="1"/>
          <p:nvPr/>
        </p:nvSpPr>
        <p:spPr>
          <a:xfrm>
            <a:off x="2286000" y="2059992"/>
            <a:ext cx="4572000" cy="461665"/>
          </a:xfrm>
          <a:prstGeom prst="rect">
            <a:avLst/>
          </a:prstGeom>
          <a:noFill/>
        </p:spPr>
        <p:txBody>
          <a:bodyPr wrap="square">
            <a:spAutoFit/>
          </a:bodyPr>
          <a:lstStyle/>
          <a:p>
            <a:pPr algn="ctr"/>
            <a:r>
              <a:rPr lang="zh-CN" altLang="en-US" sz="2400" dirty="0">
                <a:solidFill>
                  <a:srgbClr val="261AE8"/>
                </a:solidFill>
              </a:rPr>
              <a:t>世界上最高分辨的电子显微镜</a:t>
            </a:r>
          </a:p>
        </p:txBody>
      </p:sp>
      <p:sp>
        <p:nvSpPr>
          <p:cNvPr id="13" name="文本框 12">
            <a:extLst>
              <a:ext uri="{FF2B5EF4-FFF2-40B4-BE49-F238E27FC236}">
                <a16:creationId xmlns:a16="http://schemas.microsoft.com/office/drawing/2014/main" id="{36994C8F-434E-57AE-B84B-667C5A233126}"/>
              </a:ext>
            </a:extLst>
          </p:cNvPr>
          <p:cNvSpPr txBox="1"/>
          <p:nvPr/>
        </p:nvSpPr>
        <p:spPr>
          <a:xfrm>
            <a:off x="1476105" y="2683645"/>
            <a:ext cx="5969725" cy="400110"/>
          </a:xfrm>
          <a:prstGeom prst="rect">
            <a:avLst/>
          </a:prstGeom>
          <a:noFill/>
        </p:spPr>
        <p:txBody>
          <a:bodyPr wrap="square">
            <a:spAutoFit/>
          </a:bodyPr>
          <a:lstStyle/>
          <a:p>
            <a:pPr algn="ctr"/>
            <a:r>
              <a:rPr lang="zh-CN" altLang="en-US" sz="2000" dirty="0"/>
              <a:t>https://www.bilibili.com/video/BV12E41177vU</a:t>
            </a:r>
          </a:p>
        </p:txBody>
      </p:sp>
    </p:spTree>
    <p:extLst>
      <p:ext uri="{BB962C8B-B14F-4D97-AF65-F5344CB8AC3E}">
        <p14:creationId xmlns:p14="http://schemas.microsoft.com/office/powerpoint/2010/main" val="4922949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5698" name="Text Box 2"/>
          <p:cNvSpPr txBox="1">
            <a:spLocks noChangeArrowheads="1"/>
          </p:cNvSpPr>
          <p:nvPr/>
        </p:nvSpPr>
        <p:spPr bwMode="auto">
          <a:xfrm>
            <a:off x="185155" y="1083838"/>
            <a:ext cx="8801182" cy="202677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spcAft>
                <a:spcPct val="20000"/>
              </a:spcAft>
            </a:pPr>
            <a:r>
              <a:rPr kumimoji="0" lang="zh-CN" altLang="en-US" sz="2000" b="1" dirty="0"/>
              <a:t>        金属键的强弱与各金属原子的大小、电子层结构等许多因素密切相关，这是一个比较复杂的问题。通常可以用金属原子化热来衡量。金属原子化热是指</a:t>
            </a:r>
            <a:r>
              <a:rPr kumimoji="0" lang="en-US" altLang="zh-CN" sz="2000" b="1" dirty="0"/>
              <a:t>1mol</a:t>
            </a:r>
            <a:r>
              <a:rPr kumimoji="0" lang="zh-CN" altLang="en-US" sz="2000" b="1" dirty="0"/>
              <a:t>金属变成气态原子所需要吸收的能量 </a:t>
            </a:r>
            <a:r>
              <a:rPr kumimoji="0" lang="en-US" altLang="zh-CN" sz="2000" b="1" dirty="0"/>
              <a:t>(</a:t>
            </a:r>
            <a:r>
              <a:rPr kumimoji="0" lang="zh-CN" altLang="en-US" sz="2000" b="1" dirty="0"/>
              <a:t>即</a:t>
            </a:r>
            <a:r>
              <a:rPr kumimoji="0" lang="en-US" altLang="zh-CN" sz="2000" b="1" dirty="0"/>
              <a:t>298K</a:t>
            </a:r>
            <a:r>
              <a:rPr kumimoji="0" lang="zh-CN" altLang="en-US" sz="2000" b="1" dirty="0"/>
              <a:t>时的气化热</a:t>
            </a:r>
            <a:r>
              <a:rPr kumimoji="0" lang="en-US" altLang="zh-CN" sz="2000" b="1" dirty="0"/>
              <a:t>)</a:t>
            </a:r>
            <a:r>
              <a:rPr kumimoji="0" lang="zh-CN" altLang="en-US" sz="2000" b="1" dirty="0"/>
              <a:t>。</a:t>
            </a:r>
          </a:p>
          <a:p>
            <a:pPr eaLnBrk="1" hangingPunct="1">
              <a:lnSpc>
                <a:spcPct val="120000"/>
              </a:lnSpc>
              <a:spcBef>
                <a:spcPct val="20000"/>
              </a:spcBef>
              <a:spcAft>
                <a:spcPct val="20000"/>
              </a:spcAft>
            </a:pPr>
            <a:r>
              <a:rPr kumimoji="0" lang="zh-CN" altLang="en-US" sz="2000" b="1" dirty="0"/>
              <a:t>        一般说来，金属原子化热的数值较小时，其质地较软，熔点较低；而金属原子化热数值较大时，其质地较硬而且熔点较高。</a:t>
            </a:r>
          </a:p>
        </p:txBody>
      </p:sp>
      <p:sp>
        <p:nvSpPr>
          <p:cNvPr id="158725" name="Rectangle 5"/>
          <p:cNvSpPr>
            <a:spLocks noChangeArrowheads="1"/>
          </p:cNvSpPr>
          <p:nvPr/>
        </p:nvSpPr>
        <p:spPr bwMode="auto">
          <a:xfrm>
            <a:off x="1770486" y="113224"/>
            <a:ext cx="5519460" cy="68179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spAutoFit/>
          </a:bodyPr>
          <a:lstStyle/>
          <a:p>
            <a:pPr>
              <a:lnSpc>
                <a:spcPct val="130000"/>
              </a:lnSpc>
              <a:spcAft>
                <a:spcPct val="50000"/>
              </a:spcAft>
            </a:pPr>
            <a:r>
              <a:rPr kumimoji="0" lang="zh-CN" altLang="en-US" sz="3200" b="1" dirty="0">
                <a:solidFill>
                  <a:srgbClr val="C00000"/>
                </a:solidFill>
                <a:effectLst>
                  <a:outerShdw blurRad="38100" dist="38100" dir="2700000" algn="tl">
                    <a:srgbClr val="C0C0C0"/>
                  </a:outerShdw>
                </a:effectLst>
              </a:rPr>
              <a:t>金属键的强度</a:t>
            </a:r>
            <a:r>
              <a:rPr kumimoji="0" lang="en-US" altLang="zh-CN" sz="3200" b="1" dirty="0">
                <a:solidFill>
                  <a:srgbClr val="C00000"/>
                </a:solidFill>
                <a:effectLst>
                  <a:outerShdw blurRad="38100" dist="38100" dir="2700000" algn="tl">
                    <a:srgbClr val="C0C0C0"/>
                  </a:outerShdw>
                </a:effectLst>
              </a:rPr>
              <a:t> − </a:t>
            </a:r>
            <a:r>
              <a:rPr kumimoji="0" lang="zh-CN" altLang="en-US" sz="3200" b="1" dirty="0">
                <a:solidFill>
                  <a:srgbClr val="C00000"/>
                </a:solidFill>
                <a:effectLst>
                  <a:outerShdw blurRad="38100" dist="38100" dir="2700000" algn="tl">
                    <a:srgbClr val="C0C0C0"/>
                  </a:outerShdw>
                </a:effectLst>
              </a:rPr>
              <a:t>金属原子化热</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aphicFrame>
        <p:nvGraphicFramePr>
          <p:cNvPr id="2" name="表格 1">
            <a:extLst>
              <a:ext uri="{FF2B5EF4-FFF2-40B4-BE49-F238E27FC236}">
                <a16:creationId xmlns:a16="http://schemas.microsoft.com/office/drawing/2014/main" id="{DDFBE9E3-9FF1-E347-B306-5270CFC49732}"/>
              </a:ext>
            </a:extLst>
          </p:cNvPr>
          <p:cNvGraphicFramePr>
            <a:graphicFrameLocks noGrp="1"/>
          </p:cNvGraphicFramePr>
          <p:nvPr>
            <p:extLst>
              <p:ext uri="{D42A27DB-BD31-4B8C-83A1-F6EECF244321}">
                <p14:modId xmlns:p14="http://schemas.microsoft.com/office/powerpoint/2010/main" val="1950795445"/>
              </p:ext>
            </p:extLst>
          </p:nvPr>
        </p:nvGraphicFramePr>
        <p:xfrm>
          <a:off x="956441" y="3240010"/>
          <a:ext cx="7315201" cy="2373705"/>
        </p:xfrm>
        <a:graphic>
          <a:graphicData uri="http://schemas.openxmlformats.org/drawingml/2006/table">
            <a:tbl>
              <a:tblPr firstRow="1" bandRow="1">
                <a:tableStyleId>{5C22544A-7EE6-4342-B048-85BDC9FD1C3A}</a:tableStyleId>
              </a:tblPr>
              <a:tblGrid>
                <a:gridCol w="2354317">
                  <a:extLst>
                    <a:ext uri="{9D8B030D-6E8A-4147-A177-3AD203B41FA5}">
                      <a16:colId xmlns:a16="http://schemas.microsoft.com/office/drawing/2014/main" val="3601926386"/>
                    </a:ext>
                  </a:extLst>
                </a:gridCol>
                <a:gridCol w="1240221">
                  <a:extLst>
                    <a:ext uri="{9D8B030D-6E8A-4147-A177-3AD203B41FA5}">
                      <a16:colId xmlns:a16="http://schemas.microsoft.com/office/drawing/2014/main" val="2300384755"/>
                    </a:ext>
                  </a:extLst>
                </a:gridCol>
                <a:gridCol w="1240221">
                  <a:extLst>
                    <a:ext uri="{9D8B030D-6E8A-4147-A177-3AD203B41FA5}">
                      <a16:colId xmlns:a16="http://schemas.microsoft.com/office/drawing/2014/main" val="3373187973"/>
                    </a:ext>
                  </a:extLst>
                </a:gridCol>
                <a:gridCol w="1240221">
                  <a:extLst>
                    <a:ext uri="{9D8B030D-6E8A-4147-A177-3AD203B41FA5}">
                      <a16:colId xmlns:a16="http://schemas.microsoft.com/office/drawing/2014/main" val="3421955455"/>
                    </a:ext>
                  </a:extLst>
                </a:gridCol>
                <a:gridCol w="1240221">
                  <a:extLst>
                    <a:ext uri="{9D8B030D-6E8A-4147-A177-3AD203B41FA5}">
                      <a16:colId xmlns:a16="http://schemas.microsoft.com/office/drawing/2014/main" val="30602053"/>
                    </a:ext>
                  </a:extLst>
                </a:gridCol>
              </a:tblGrid>
              <a:tr h="474741">
                <a:tc>
                  <a:txBody>
                    <a:bodyPr/>
                    <a:lstStyle/>
                    <a:p>
                      <a:pPr algn="l"/>
                      <a:r>
                        <a:rPr lang="zh-CN" altLang="en-US" sz="2000" dirty="0"/>
                        <a:t>金属</a:t>
                      </a:r>
                    </a:p>
                  </a:txBody>
                  <a:tcPr anchor="ctr"/>
                </a:tc>
                <a:tc>
                  <a:txBody>
                    <a:bodyPr/>
                    <a:lstStyle/>
                    <a:p>
                      <a:pPr algn="ctr"/>
                      <a:r>
                        <a:rPr lang="en-US" altLang="zh-CN" sz="2000" dirty="0"/>
                        <a:t>Na</a:t>
                      </a:r>
                      <a:endParaRPr lang="zh-CN" altLang="en-US" sz="2000" dirty="0"/>
                    </a:p>
                  </a:txBody>
                  <a:tcPr anchor="ctr"/>
                </a:tc>
                <a:tc>
                  <a:txBody>
                    <a:bodyPr/>
                    <a:lstStyle/>
                    <a:p>
                      <a:pPr algn="ctr"/>
                      <a:r>
                        <a:rPr lang="en-US" altLang="zh-CN" sz="2000" dirty="0"/>
                        <a:t>Mg</a:t>
                      </a:r>
                      <a:endParaRPr lang="zh-CN" altLang="en-US" sz="2000" dirty="0"/>
                    </a:p>
                  </a:txBody>
                  <a:tcPr anchor="ctr"/>
                </a:tc>
                <a:tc>
                  <a:txBody>
                    <a:bodyPr/>
                    <a:lstStyle/>
                    <a:p>
                      <a:pPr algn="ctr"/>
                      <a:r>
                        <a:rPr lang="en-US" altLang="zh-CN" sz="2000" dirty="0"/>
                        <a:t>Al</a:t>
                      </a:r>
                      <a:endParaRPr lang="zh-CN" altLang="en-US" sz="2000" dirty="0"/>
                    </a:p>
                  </a:txBody>
                  <a:tcPr anchor="ctr"/>
                </a:tc>
                <a:tc>
                  <a:txBody>
                    <a:bodyPr/>
                    <a:lstStyle/>
                    <a:p>
                      <a:pPr algn="ctr"/>
                      <a:r>
                        <a:rPr lang="en-US" altLang="zh-CN" sz="2000" dirty="0"/>
                        <a:t>Cr</a:t>
                      </a:r>
                      <a:endParaRPr lang="zh-CN" altLang="en-US" sz="2000" dirty="0"/>
                    </a:p>
                  </a:txBody>
                  <a:tcPr anchor="ctr"/>
                </a:tc>
                <a:extLst>
                  <a:ext uri="{0D108BD9-81ED-4DB2-BD59-A6C34878D82A}">
                    <a16:rowId xmlns:a16="http://schemas.microsoft.com/office/drawing/2014/main" val="739563764"/>
                  </a:ext>
                </a:extLst>
              </a:tr>
              <a:tr h="474741">
                <a:tc>
                  <a:txBody>
                    <a:bodyPr/>
                    <a:lstStyle/>
                    <a:p>
                      <a:pPr algn="l"/>
                      <a:r>
                        <a:rPr lang="zh-CN" altLang="en-US" sz="2000" dirty="0"/>
                        <a:t>电子排布</a:t>
                      </a:r>
                    </a:p>
                  </a:txBody>
                  <a:tcPr anchor="ctr"/>
                </a:tc>
                <a:tc>
                  <a:txBody>
                    <a:bodyPr/>
                    <a:lstStyle/>
                    <a:p>
                      <a:pPr algn="ctr"/>
                      <a:r>
                        <a:rPr lang="en-US" altLang="zh-CN" sz="2400" dirty="0"/>
                        <a:t>3s</a:t>
                      </a:r>
                      <a:r>
                        <a:rPr lang="en-US" altLang="zh-CN" sz="2400" baseline="30000" dirty="0"/>
                        <a:t>1</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3s</a:t>
                      </a:r>
                      <a:r>
                        <a:rPr lang="en-US" altLang="zh-CN" sz="2400" baseline="30000" dirty="0"/>
                        <a:t>2</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3s</a:t>
                      </a:r>
                      <a:r>
                        <a:rPr lang="en-US" altLang="zh-CN" sz="2400" baseline="30000" dirty="0"/>
                        <a:t>2</a:t>
                      </a:r>
                      <a:r>
                        <a:rPr lang="en-US" altLang="zh-CN" sz="2400" dirty="0"/>
                        <a:t>3p</a:t>
                      </a:r>
                      <a:r>
                        <a:rPr lang="en-US" altLang="zh-CN" sz="2400" baseline="30000" dirty="0"/>
                        <a:t>1</a:t>
                      </a:r>
                      <a:endParaRPr lang="zh-CN" altLang="en-US" sz="24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400" dirty="0"/>
                        <a:t>3d</a:t>
                      </a:r>
                      <a:r>
                        <a:rPr lang="en-US" altLang="zh-CN" sz="2400" baseline="30000" dirty="0"/>
                        <a:t>5</a:t>
                      </a:r>
                      <a:r>
                        <a:rPr lang="en-US" altLang="zh-CN" sz="2400" dirty="0"/>
                        <a:t>4s</a:t>
                      </a:r>
                      <a:r>
                        <a:rPr lang="en-US" altLang="zh-CN" sz="2400" baseline="30000" dirty="0"/>
                        <a:t>1</a:t>
                      </a:r>
                      <a:endParaRPr lang="zh-CN" altLang="en-US" sz="2400" dirty="0"/>
                    </a:p>
                  </a:txBody>
                  <a:tcPr anchor="ctr"/>
                </a:tc>
                <a:extLst>
                  <a:ext uri="{0D108BD9-81ED-4DB2-BD59-A6C34878D82A}">
                    <a16:rowId xmlns:a16="http://schemas.microsoft.com/office/drawing/2014/main" val="549596143"/>
                  </a:ext>
                </a:extLst>
              </a:tr>
              <a:tr h="474741">
                <a:tc>
                  <a:txBody>
                    <a:bodyPr/>
                    <a:lstStyle/>
                    <a:p>
                      <a:pPr algn="l"/>
                      <a:r>
                        <a:rPr lang="zh-CN" altLang="en-US" sz="2000" dirty="0"/>
                        <a:t>原子半径</a:t>
                      </a:r>
                      <a:r>
                        <a:rPr lang="en-US" altLang="zh-CN" sz="2000" dirty="0"/>
                        <a:t>/pm</a:t>
                      </a:r>
                      <a:endParaRPr lang="zh-CN" altLang="en-US" sz="2000" dirty="0"/>
                    </a:p>
                  </a:txBody>
                  <a:tcPr anchor="ctr"/>
                </a:tc>
                <a:tc>
                  <a:txBody>
                    <a:bodyPr/>
                    <a:lstStyle/>
                    <a:p>
                      <a:pPr algn="ctr"/>
                      <a:r>
                        <a:rPr lang="en-US" altLang="zh-CN" sz="2400" dirty="0"/>
                        <a:t>186</a:t>
                      </a:r>
                      <a:endParaRPr lang="zh-CN" altLang="en-US" sz="2400" dirty="0"/>
                    </a:p>
                  </a:txBody>
                  <a:tcPr anchor="ctr"/>
                </a:tc>
                <a:tc>
                  <a:txBody>
                    <a:bodyPr/>
                    <a:lstStyle/>
                    <a:p>
                      <a:pPr algn="ctr"/>
                      <a:r>
                        <a:rPr lang="en-US" altLang="zh-CN" sz="2400" dirty="0"/>
                        <a:t>160</a:t>
                      </a:r>
                      <a:endParaRPr lang="zh-CN" altLang="en-US" sz="2400" dirty="0"/>
                    </a:p>
                  </a:txBody>
                  <a:tcPr anchor="ctr"/>
                </a:tc>
                <a:tc>
                  <a:txBody>
                    <a:bodyPr/>
                    <a:lstStyle/>
                    <a:p>
                      <a:pPr algn="ctr"/>
                      <a:r>
                        <a:rPr lang="en-US" altLang="zh-CN" sz="2400" dirty="0"/>
                        <a:t>143.1</a:t>
                      </a:r>
                      <a:endParaRPr lang="zh-CN" altLang="en-US" sz="2400" dirty="0"/>
                    </a:p>
                  </a:txBody>
                  <a:tcPr anchor="ctr"/>
                </a:tc>
                <a:tc>
                  <a:txBody>
                    <a:bodyPr/>
                    <a:lstStyle/>
                    <a:p>
                      <a:pPr algn="ctr"/>
                      <a:r>
                        <a:rPr lang="en-US" altLang="zh-CN" sz="2400" dirty="0"/>
                        <a:t>124.9</a:t>
                      </a:r>
                      <a:endParaRPr lang="zh-CN" altLang="en-US" sz="2400" dirty="0"/>
                    </a:p>
                  </a:txBody>
                  <a:tcPr anchor="ctr"/>
                </a:tc>
                <a:extLst>
                  <a:ext uri="{0D108BD9-81ED-4DB2-BD59-A6C34878D82A}">
                    <a16:rowId xmlns:a16="http://schemas.microsoft.com/office/drawing/2014/main" val="3921409111"/>
                  </a:ext>
                </a:extLst>
              </a:tr>
              <a:tr h="474741">
                <a:tc>
                  <a:txBody>
                    <a:bodyPr/>
                    <a:lstStyle/>
                    <a:p>
                      <a:pPr algn="l"/>
                      <a:r>
                        <a:rPr lang="zh-CN" altLang="en-US" sz="2000" dirty="0"/>
                        <a:t>原子化热</a:t>
                      </a:r>
                      <a:r>
                        <a:rPr lang="en-US" altLang="zh-CN" sz="2000" dirty="0"/>
                        <a:t>/kJ</a:t>
                      </a:r>
                      <a:r>
                        <a:rPr lang="zh-CN" altLang="en-US" sz="2000" dirty="0"/>
                        <a:t>∙</a:t>
                      </a:r>
                      <a:r>
                        <a:rPr lang="en-US" altLang="zh-CN" sz="2000" dirty="0"/>
                        <a:t>mol</a:t>
                      </a:r>
                      <a:r>
                        <a:rPr lang="en-US" altLang="zh-CN" sz="2000" baseline="30000" dirty="0"/>
                        <a:t>-1</a:t>
                      </a:r>
                      <a:endParaRPr lang="zh-CN" altLang="en-US" sz="2000" dirty="0"/>
                    </a:p>
                  </a:txBody>
                  <a:tcPr anchor="ctr"/>
                </a:tc>
                <a:tc>
                  <a:txBody>
                    <a:bodyPr/>
                    <a:lstStyle/>
                    <a:p>
                      <a:pPr algn="ctr"/>
                      <a:r>
                        <a:rPr lang="en-US" altLang="zh-CN" sz="2400" dirty="0"/>
                        <a:t>108.4</a:t>
                      </a:r>
                      <a:endParaRPr lang="zh-CN" altLang="en-US" sz="2400" dirty="0"/>
                    </a:p>
                  </a:txBody>
                  <a:tcPr anchor="ctr"/>
                </a:tc>
                <a:tc>
                  <a:txBody>
                    <a:bodyPr/>
                    <a:lstStyle/>
                    <a:p>
                      <a:pPr algn="ctr"/>
                      <a:r>
                        <a:rPr lang="en-US" altLang="zh-CN" sz="2400" dirty="0"/>
                        <a:t>146.4</a:t>
                      </a:r>
                      <a:endParaRPr lang="zh-CN" altLang="en-US" sz="2400" dirty="0"/>
                    </a:p>
                  </a:txBody>
                  <a:tcPr anchor="ctr"/>
                </a:tc>
                <a:tc>
                  <a:txBody>
                    <a:bodyPr/>
                    <a:lstStyle/>
                    <a:p>
                      <a:pPr algn="ctr"/>
                      <a:r>
                        <a:rPr lang="en-US" altLang="zh-CN" sz="2400" dirty="0"/>
                        <a:t>326.4</a:t>
                      </a:r>
                      <a:endParaRPr lang="zh-CN" altLang="en-US" sz="2400" dirty="0"/>
                    </a:p>
                  </a:txBody>
                  <a:tcPr anchor="ctr"/>
                </a:tc>
                <a:tc>
                  <a:txBody>
                    <a:bodyPr/>
                    <a:lstStyle/>
                    <a:p>
                      <a:pPr algn="ctr"/>
                      <a:r>
                        <a:rPr lang="en-US" altLang="zh-CN" sz="2400" dirty="0"/>
                        <a:t>397.5</a:t>
                      </a:r>
                      <a:endParaRPr lang="zh-CN" altLang="en-US" sz="2400" dirty="0"/>
                    </a:p>
                  </a:txBody>
                  <a:tcPr anchor="ctr"/>
                </a:tc>
                <a:extLst>
                  <a:ext uri="{0D108BD9-81ED-4DB2-BD59-A6C34878D82A}">
                    <a16:rowId xmlns:a16="http://schemas.microsoft.com/office/drawing/2014/main" val="2903962901"/>
                  </a:ext>
                </a:extLst>
              </a:tr>
              <a:tr h="474741">
                <a:tc>
                  <a:txBody>
                    <a:bodyPr/>
                    <a:lstStyle/>
                    <a:p>
                      <a:pPr algn="l"/>
                      <a:r>
                        <a:rPr lang="zh-CN" altLang="en-US" sz="2000" dirty="0"/>
                        <a:t>熔点</a:t>
                      </a:r>
                      <a:r>
                        <a:rPr lang="en-US" altLang="zh-CN" sz="2000" dirty="0"/>
                        <a:t>/</a:t>
                      </a:r>
                      <a:r>
                        <a:rPr lang="zh-CN" altLang="en-US" sz="2000" dirty="0"/>
                        <a:t>℃</a:t>
                      </a:r>
                    </a:p>
                  </a:txBody>
                  <a:tcPr anchor="ctr"/>
                </a:tc>
                <a:tc>
                  <a:txBody>
                    <a:bodyPr/>
                    <a:lstStyle/>
                    <a:p>
                      <a:pPr algn="ctr"/>
                      <a:r>
                        <a:rPr lang="en-US" altLang="zh-CN" sz="2400" dirty="0"/>
                        <a:t>97.5</a:t>
                      </a:r>
                      <a:endParaRPr lang="zh-CN" altLang="en-US" sz="2400" dirty="0"/>
                    </a:p>
                  </a:txBody>
                  <a:tcPr anchor="ctr"/>
                </a:tc>
                <a:tc>
                  <a:txBody>
                    <a:bodyPr/>
                    <a:lstStyle/>
                    <a:p>
                      <a:pPr algn="ctr"/>
                      <a:r>
                        <a:rPr lang="en-US" altLang="zh-CN" sz="2400" dirty="0"/>
                        <a:t>650</a:t>
                      </a:r>
                      <a:endParaRPr lang="zh-CN" altLang="en-US" sz="2400" dirty="0"/>
                    </a:p>
                  </a:txBody>
                  <a:tcPr anchor="ctr"/>
                </a:tc>
                <a:tc>
                  <a:txBody>
                    <a:bodyPr/>
                    <a:lstStyle/>
                    <a:p>
                      <a:pPr algn="ctr"/>
                      <a:r>
                        <a:rPr lang="en-US" altLang="zh-CN" sz="2400" dirty="0"/>
                        <a:t>660</a:t>
                      </a:r>
                      <a:endParaRPr lang="zh-CN" altLang="en-US" sz="2400" dirty="0"/>
                    </a:p>
                  </a:txBody>
                  <a:tcPr anchor="ctr"/>
                </a:tc>
                <a:tc>
                  <a:txBody>
                    <a:bodyPr/>
                    <a:lstStyle/>
                    <a:p>
                      <a:pPr algn="ctr"/>
                      <a:r>
                        <a:rPr lang="en-US" altLang="zh-CN" sz="2400" dirty="0"/>
                        <a:t>1900</a:t>
                      </a:r>
                      <a:endParaRPr lang="zh-CN" altLang="en-US" sz="2400" dirty="0"/>
                    </a:p>
                  </a:txBody>
                  <a:tcPr anchor="ctr"/>
                </a:tc>
                <a:extLst>
                  <a:ext uri="{0D108BD9-81ED-4DB2-BD59-A6C34878D82A}">
                    <a16:rowId xmlns:a16="http://schemas.microsoft.com/office/drawing/2014/main" val="3658297366"/>
                  </a:ext>
                </a:extLst>
              </a:tr>
            </a:tbl>
          </a:graphicData>
        </a:graphic>
      </p:graphicFrame>
      <p:sp>
        <p:nvSpPr>
          <p:cNvPr id="3" name="灯片编号占位符 1">
            <a:extLst>
              <a:ext uri="{FF2B5EF4-FFF2-40B4-BE49-F238E27FC236}">
                <a16:creationId xmlns:a16="http://schemas.microsoft.com/office/drawing/2014/main" id="{F4D20EAB-4148-E0BC-AE33-46AD3F13FF21}"/>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10</a:t>
            </a:fld>
            <a:endParaRPr lang="en-US" altLang="zh-CN" dirty="0"/>
          </a:p>
        </p:txBody>
      </p:sp>
    </p:spTree>
    <p:extLst>
      <p:ext uri="{BB962C8B-B14F-4D97-AF65-F5344CB8AC3E}">
        <p14:creationId xmlns:p14="http://schemas.microsoft.com/office/powerpoint/2010/main" val="37786981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22" name="Text Box 2"/>
          <p:cNvSpPr txBox="1">
            <a:spLocks noChangeArrowheads="1"/>
          </p:cNvSpPr>
          <p:nvPr/>
        </p:nvSpPr>
        <p:spPr bwMode="auto">
          <a:xfrm>
            <a:off x="1724367" y="341991"/>
            <a:ext cx="5832231"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en-US" altLang="zh-CN" sz="3200" b="1" dirty="0">
                <a:solidFill>
                  <a:srgbClr val="CC3300"/>
                </a:solidFill>
                <a:effectLst>
                  <a:outerShdw blurRad="38100" dist="38100" dir="2700000" algn="tl">
                    <a:srgbClr val="C0C0C0"/>
                  </a:outerShdw>
                </a:effectLst>
                <a:cs typeface="Times New Roman" panose="02020603050405020304" pitchFamily="18" charset="0"/>
              </a:rPr>
              <a:t>2.6   </a:t>
            </a:r>
            <a:r>
              <a:rPr kumimoji="0" lang="zh-CN" altLang="en-US" sz="3200" b="1" dirty="0">
                <a:solidFill>
                  <a:srgbClr val="CC3300"/>
                </a:solidFill>
                <a:effectLst>
                  <a:outerShdw blurRad="38100" dist="38100" dir="2700000" algn="tl">
                    <a:srgbClr val="C0C0C0"/>
                  </a:outerShdw>
                </a:effectLst>
                <a:cs typeface="Times New Roman" panose="02020603050405020304" pitchFamily="18" charset="0"/>
              </a:rPr>
              <a:t>分子间作用力和氢键</a:t>
            </a:r>
          </a:p>
        </p:txBody>
      </p:sp>
      <p:pic>
        <p:nvPicPr>
          <p:cNvPr id="3" name="图片 2">
            <a:extLst>
              <a:ext uri="{FF2B5EF4-FFF2-40B4-BE49-F238E27FC236}">
                <a16:creationId xmlns:a16="http://schemas.microsoft.com/office/drawing/2014/main" id="{3C73743A-1CE8-3A08-8F10-C2B18ED0268A}"/>
              </a:ext>
            </a:extLst>
          </p:cNvPr>
          <p:cNvPicPr>
            <a:picLocks noChangeAspect="1"/>
          </p:cNvPicPr>
          <p:nvPr/>
        </p:nvPicPr>
        <p:blipFill>
          <a:blip r:embed="rId3"/>
          <a:stretch>
            <a:fillRect/>
          </a:stretch>
        </p:blipFill>
        <p:spPr>
          <a:xfrm>
            <a:off x="1861496" y="2867191"/>
            <a:ext cx="5695102" cy="3554324"/>
          </a:xfrm>
          <a:prstGeom prst="rect">
            <a:avLst/>
          </a:prstGeom>
        </p:spPr>
      </p:pic>
      <p:sp>
        <p:nvSpPr>
          <p:cNvPr id="4" name="文本框 3">
            <a:extLst>
              <a:ext uri="{FF2B5EF4-FFF2-40B4-BE49-F238E27FC236}">
                <a16:creationId xmlns:a16="http://schemas.microsoft.com/office/drawing/2014/main" id="{58587D03-C995-E0A0-E8A9-FEAE59F2DBF0}"/>
              </a:ext>
            </a:extLst>
          </p:cNvPr>
          <p:cNvSpPr txBox="1"/>
          <p:nvPr/>
        </p:nvSpPr>
        <p:spPr>
          <a:xfrm>
            <a:off x="2686050" y="989315"/>
            <a:ext cx="3057247" cy="1594026"/>
          </a:xfrm>
          <a:prstGeom prst="rect">
            <a:avLst/>
          </a:prstGeom>
          <a:noFill/>
        </p:spPr>
        <p:txBody>
          <a:bodyPr wrap="none" rtlCol="0">
            <a:spAutoFit/>
          </a:bodyPr>
          <a:lstStyle/>
          <a:p>
            <a:pPr marL="400050" indent="-400050">
              <a:lnSpc>
                <a:spcPct val="120000"/>
              </a:lnSpc>
              <a:buFont typeface="+mj-ea"/>
              <a:buAutoNum type="ea1JpnChsDbPeriod"/>
            </a:pPr>
            <a:r>
              <a:rPr kumimoji="1" lang="zh-CN" altLang="en-US" sz="2800" dirty="0">
                <a:solidFill>
                  <a:srgbClr val="261AE8"/>
                </a:solidFill>
                <a:latin typeface="Times New Roman" panose="02020603050405020304" pitchFamily="18" charset="0"/>
                <a:ea typeface="SimHei" panose="02010609060101010101" pitchFamily="49" charset="-122"/>
                <a:cs typeface="Times New Roman" panose="02020603050405020304" pitchFamily="18" charset="0"/>
              </a:rPr>
              <a:t>分子间作用力</a:t>
            </a:r>
            <a:endParaRPr kumimoji="1" lang="en-US" altLang="zh-CN" sz="2800" dirty="0">
              <a:solidFill>
                <a:srgbClr val="261AE8"/>
              </a:solidFill>
              <a:latin typeface="Times New Roman" panose="02020603050405020304" pitchFamily="18" charset="0"/>
              <a:ea typeface="SimHei" panose="02010609060101010101" pitchFamily="49" charset="-122"/>
              <a:cs typeface="Times New Roman" panose="02020603050405020304" pitchFamily="18" charset="0"/>
            </a:endParaRPr>
          </a:p>
          <a:p>
            <a:pPr marL="400050" indent="-400050">
              <a:lnSpc>
                <a:spcPct val="120000"/>
              </a:lnSpc>
              <a:buFont typeface="+mj-ea"/>
              <a:buAutoNum type="ea1JpnChsDbPeriod"/>
            </a:pPr>
            <a:r>
              <a:rPr kumimoji="1" lang="zh-CN" altLang="en-US" sz="2800" dirty="0">
                <a:solidFill>
                  <a:srgbClr val="261AE8"/>
                </a:solidFill>
                <a:latin typeface="Times New Roman" panose="02020603050405020304" pitchFamily="18" charset="0"/>
                <a:ea typeface="SimHei" panose="02010609060101010101" pitchFamily="49" charset="-122"/>
                <a:cs typeface="Times New Roman" panose="02020603050405020304" pitchFamily="18" charset="0"/>
              </a:rPr>
              <a:t>氢键</a:t>
            </a:r>
            <a:endParaRPr kumimoji="1" lang="en-US" altLang="zh-CN" sz="2800" dirty="0">
              <a:solidFill>
                <a:srgbClr val="261AE8"/>
              </a:solidFill>
              <a:latin typeface="Times New Roman" panose="02020603050405020304" pitchFamily="18" charset="0"/>
              <a:ea typeface="SimHei" panose="02010609060101010101" pitchFamily="49" charset="-122"/>
              <a:cs typeface="Times New Roman" panose="02020603050405020304" pitchFamily="18" charset="0"/>
            </a:endParaRPr>
          </a:p>
          <a:p>
            <a:pPr marL="400050" indent="-400050">
              <a:lnSpc>
                <a:spcPct val="120000"/>
              </a:lnSpc>
              <a:buFont typeface="+mj-ea"/>
              <a:buAutoNum type="ea1JpnChsDbPeriod"/>
            </a:pPr>
            <a:r>
              <a:rPr kumimoji="1" lang="zh-CN" altLang="en-US" sz="2800" dirty="0">
                <a:solidFill>
                  <a:srgbClr val="261AE8"/>
                </a:solidFill>
                <a:latin typeface="Times New Roman" panose="02020603050405020304" pitchFamily="18" charset="0"/>
                <a:ea typeface="SimHei" panose="02010609060101010101" pitchFamily="49" charset="-122"/>
                <a:cs typeface="Times New Roman" panose="02020603050405020304" pitchFamily="18" charset="0"/>
              </a:rPr>
              <a:t>其它键</a:t>
            </a:r>
          </a:p>
        </p:txBody>
      </p:sp>
      <p:sp>
        <p:nvSpPr>
          <p:cNvPr id="2" name="灯片编号占位符 1">
            <a:extLst>
              <a:ext uri="{FF2B5EF4-FFF2-40B4-BE49-F238E27FC236}">
                <a16:creationId xmlns:a16="http://schemas.microsoft.com/office/drawing/2014/main" id="{8FD3215D-AC5C-C7EE-1BC0-A3CE6A283035}"/>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11</a:t>
            </a:fld>
            <a:endParaRPr lang="en-US" altLang="zh-CN" dirty="0"/>
          </a:p>
        </p:txBody>
      </p:sp>
    </p:spTree>
    <p:extLst>
      <p:ext uri="{BB962C8B-B14F-4D97-AF65-F5344CB8AC3E}">
        <p14:creationId xmlns:p14="http://schemas.microsoft.com/office/powerpoint/2010/main" val="3952441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746" name="Text Box 2"/>
          <p:cNvSpPr txBox="1">
            <a:spLocks noChangeArrowheads="1"/>
          </p:cNvSpPr>
          <p:nvPr/>
        </p:nvSpPr>
        <p:spPr bwMode="auto">
          <a:xfrm>
            <a:off x="201734" y="2795248"/>
            <a:ext cx="8903559" cy="500586"/>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just" eaLnBrk="1" hangingPunct="1">
              <a:lnSpc>
                <a:spcPct val="120000"/>
              </a:lnSpc>
              <a:spcAft>
                <a:spcPct val="20000"/>
              </a:spcAft>
            </a:pPr>
            <a:r>
              <a:rPr kumimoji="0" lang="zh-CN" altLang="en-US" dirty="0"/>
              <a:t>分子</a:t>
            </a:r>
            <a:r>
              <a:rPr kumimoji="0" lang="en-US" altLang="zh-CN" dirty="0"/>
              <a:t>-</a:t>
            </a:r>
            <a:r>
              <a:rPr kumimoji="0" lang="zh-CN" altLang="en-US" dirty="0"/>
              <a:t>分子相互作用力≪化学键，是气体凝聚成液体和固体的原因</a:t>
            </a:r>
          </a:p>
        </p:txBody>
      </p:sp>
      <p:sp>
        <p:nvSpPr>
          <p:cNvPr id="160773" name="Rectangle 5"/>
          <p:cNvSpPr>
            <a:spLocks noChangeArrowheads="1"/>
          </p:cNvSpPr>
          <p:nvPr/>
        </p:nvSpPr>
        <p:spPr bwMode="auto">
          <a:xfrm>
            <a:off x="1049215" y="58469"/>
            <a:ext cx="7045569" cy="71872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anchor="ctr">
            <a:spAutoFit/>
          </a:bodyPr>
          <a:lstStyle/>
          <a:p>
            <a:pPr algn="ctr">
              <a:lnSpc>
                <a:spcPct val="140000"/>
              </a:lnSpc>
              <a:spcAft>
                <a:spcPct val="50000"/>
              </a:spcAft>
            </a:pPr>
            <a:r>
              <a:rPr lang="zh-CN" altLang="en-US" sz="3200" b="1" dirty="0">
                <a:solidFill>
                  <a:srgbClr val="261AE8"/>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一</a:t>
            </a:r>
            <a:r>
              <a:rPr kumimoji="0" lang="zh-CN" altLang="en-US" sz="3200" b="1" dirty="0">
                <a:solidFill>
                  <a:srgbClr val="261AE8"/>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、分子间作用力 </a:t>
            </a:r>
            <a:r>
              <a:rPr kumimoji="0" lang="en-US" altLang="zh-CN" sz="3200" b="1" dirty="0">
                <a:solidFill>
                  <a:srgbClr val="261AE8"/>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(van der Waals</a:t>
            </a:r>
            <a:r>
              <a:rPr kumimoji="0" lang="zh-CN" altLang="en-US" sz="3200" b="1" dirty="0">
                <a:solidFill>
                  <a:srgbClr val="261AE8"/>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力</a:t>
            </a:r>
            <a:r>
              <a:rPr kumimoji="0" lang="en-US" altLang="zh-CN" sz="3200" b="1" dirty="0">
                <a:solidFill>
                  <a:srgbClr val="261AE8"/>
                </a:solidFill>
                <a:effectLst>
                  <a:outerShdw blurRad="38100" dist="38100" dir="2700000" algn="tl">
                    <a:srgbClr val="C0C0C0"/>
                  </a:outerShdw>
                </a:effectLst>
                <a:latin typeface="Times New Roman" panose="02020603050405020304" pitchFamily="18" charset="0"/>
                <a:cs typeface="Times New Roman" panose="02020603050405020304" pitchFamily="18" charset="0"/>
              </a:rPr>
              <a:t>) </a:t>
            </a:r>
          </a:p>
        </p:txBody>
      </p:sp>
      <p:graphicFrame>
        <p:nvGraphicFramePr>
          <p:cNvPr id="161012" name="Group 244"/>
          <p:cNvGraphicFramePr>
            <a:graphicFrameLocks noGrp="1"/>
          </p:cNvGraphicFramePr>
          <p:nvPr>
            <p:extLst>
              <p:ext uri="{D42A27DB-BD31-4B8C-83A1-F6EECF244321}">
                <p14:modId xmlns:p14="http://schemas.microsoft.com/office/powerpoint/2010/main" val="1367673967"/>
              </p:ext>
            </p:extLst>
          </p:nvPr>
        </p:nvGraphicFramePr>
        <p:xfrm>
          <a:off x="1082256" y="3469203"/>
          <a:ext cx="7234160" cy="2088515"/>
        </p:xfrm>
        <a:graphic>
          <a:graphicData uri="http://schemas.openxmlformats.org/drawingml/2006/table">
            <a:tbl>
              <a:tblPr/>
              <a:tblGrid>
                <a:gridCol w="1358622">
                  <a:extLst>
                    <a:ext uri="{9D8B030D-6E8A-4147-A177-3AD203B41FA5}">
                      <a16:colId xmlns:a16="http://schemas.microsoft.com/office/drawing/2014/main" val="20000"/>
                    </a:ext>
                  </a:extLst>
                </a:gridCol>
                <a:gridCol w="2516766">
                  <a:extLst>
                    <a:ext uri="{9D8B030D-6E8A-4147-A177-3AD203B41FA5}">
                      <a16:colId xmlns:a16="http://schemas.microsoft.com/office/drawing/2014/main" val="20001"/>
                    </a:ext>
                  </a:extLst>
                </a:gridCol>
                <a:gridCol w="3358772">
                  <a:extLst>
                    <a:ext uri="{9D8B030D-6E8A-4147-A177-3AD203B41FA5}">
                      <a16:colId xmlns:a16="http://schemas.microsoft.com/office/drawing/2014/main" val="20002"/>
                    </a:ext>
                  </a:extLst>
                </a:gridCol>
              </a:tblGrid>
              <a:tr h="431800">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dirty="0">
                          <a:ln>
                            <a:noFill/>
                          </a:ln>
                          <a:solidFill>
                            <a:srgbClr val="261AE8"/>
                          </a:solidFill>
                          <a:effectLst/>
                          <a:latin typeface="Arial" charset="0"/>
                          <a:ea typeface="黑体" pitchFamily="2" charset="-122"/>
                        </a:rPr>
                        <a:t>类型</a:t>
                      </a:r>
                    </a:p>
                  </a:txBody>
                  <a:tcPr marL="84406" marR="84406"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作用力大小</a:t>
                      </a:r>
                      <a:r>
                        <a:rPr kumimoji="1" lang="en-US" altLang="zh-CN" sz="2000" b="1" i="0" u="none" strike="noStrike" cap="none" normalizeH="0" baseline="0">
                          <a:ln>
                            <a:noFill/>
                          </a:ln>
                          <a:solidFill>
                            <a:srgbClr val="261AE8"/>
                          </a:solidFill>
                          <a:effectLst/>
                          <a:latin typeface="Arial" charset="0"/>
                          <a:ea typeface="黑体" pitchFamily="2" charset="-122"/>
                        </a:rPr>
                        <a:t>(kJ/mol)</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分子类型</a:t>
                      </a:r>
                    </a:p>
                  </a:txBody>
                  <a:tcPr marL="84406" marR="84406"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1800">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取向力</a:t>
                      </a:r>
                    </a:p>
                  </a:txBody>
                  <a:tcPr marL="84406" marR="84406"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0～3</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极性分子</a:t>
                      </a:r>
                    </a:p>
                  </a:txBody>
                  <a:tcPr marL="84406" marR="84406"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31800">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诱导力</a:t>
                      </a:r>
                    </a:p>
                  </a:txBody>
                  <a:tcPr marL="84406" marR="84406"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0～1</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极性分子与非极性分子之间</a:t>
                      </a:r>
                    </a:p>
                  </a:txBody>
                  <a:tcPr marL="84406" marR="84406"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60363">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色散力</a:t>
                      </a:r>
                    </a:p>
                  </a:txBody>
                  <a:tcPr marL="84406" marR="84406" horzOverflow="overflow">
                    <a:lnL cap="flat">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1270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261AE8"/>
                          </a:solidFill>
                          <a:effectLst/>
                          <a:latin typeface="Arial" charset="0"/>
                          <a:ea typeface="黑体" pitchFamily="2" charset="-122"/>
                        </a:rPr>
                        <a:t>0.8</a:t>
                      </a:r>
                      <a:r>
                        <a:rPr kumimoji="1" lang="zh-CN" altLang="en-US" sz="2000" b="1" i="0" u="none" strike="noStrike" cap="none" normalizeH="0" baseline="0" dirty="0">
                          <a:ln>
                            <a:noFill/>
                          </a:ln>
                          <a:solidFill>
                            <a:srgbClr val="261AE8"/>
                          </a:solidFill>
                          <a:effectLst/>
                          <a:latin typeface="Arial" charset="0"/>
                          <a:ea typeface="黑体" pitchFamily="2" charset="-122"/>
                        </a:rPr>
                        <a:t>～25</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所有类型分子</a:t>
                      </a:r>
                    </a:p>
                  </a:txBody>
                  <a:tcPr marL="84406" marR="84406" horzOverflow="overflow">
                    <a:lnL w="12700" cap="flat" cmpd="sng" algn="ctr">
                      <a:solidFill>
                        <a:schemeClr val="tx1"/>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96875">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氢键</a:t>
                      </a:r>
                    </a:p>
                  </a:txBody>
                  <a:tcPr marL="84406" marR="84406" horzOverflow="overflow">
                    <a:lnL cap="flat">
                      <a:noFill/>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261AE8"/>
                          </a:solidFill>
                          <a:effectLst/>
                          <a:latin typeface="Arial" charset="0"/>
                          <a:ea typeface="黑体" pitchFamily="2" charset="-122"/>
                        </a:rPr>
                        <a:t>5～</a:t>
                      </a:r>
                      <a:r>
                        <a:rPr kumimoji="1" lang="en-US" altLang="zh-CN" sz="2000" b="1" i="0" u="none" strike="noStrike" cap="none" normalizeH="0" baseline="0">
                          <a:ln>
                            <a:noFill/>
                          </a:ln>
                          <a:solidFill>
                            <a:srgbClr val="261AE8"/>
                          </a:solidFill>
                          <a:effectLst/>
                          <a:latin typeface="Arial" charset="0"/>
                          <a:ea typeface="黑体" pitchFamily="2" charset="-122"/>
                        </a:rPr>
                        <a:t>40</a:t>
                      </a:r>
                    </a:p>
                  </a:txBody>
                  <a:tcPr marL="84406" marR="844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a:spcBef>
                          <a:spcPct val="20000"/>
                        </a:spcBef>
                        <a:defRPr kumimoji="1" sz="2400" b="1">
                          <a:solidFill>
                            <a:srgbClr val="660066"/>
                          </a:solidFill>
                          <a:latin typeface="Times New Roman" pitchFamily="18" charset="0"/>
                          <a:ea typeface="宋体" pitchFamily="2" charset="-122"/>
                        </a:defRPr>
                      </a:lvl2pPr>
                      <a:lvl3pPr>
                        <a:spcBef>
                          <a:spcPct val="20000"/>
                        </a:spcBef>
                        <a:defRPr kumimoji="1" sz="2000" b="1">
                          <a:solidFill>
                            <a:srgbClr val="990000"/>
                          </a:solidFill>
                          <a:latin typeface="Times New Roman" pitchFamily="18" charset="0"/>
                          <a:ea typeface="宋体" pitchFamily="2" charset="-122"/>
                        </a:defRPr>
                      </a:lvl3pPr>
                      <a:lvl4pPr>
                        <a:spcBef>
                          <a:spcPct val="20000"/>
                        </a:spcBef>
                        <a:defRPr kumimoji="1">
                          <a:solidFill>
                            <a:schemeClr val="tx1"/>
                          </a:solidFill>
                          <a:latin typeface="Times New Roman" pitchFamily="18" charset="0"/>
                          <a:ea typeface="宋体" pitchFamily="2" charset="-122"/>
                        </a:defRPr>
                      </a:lvl4pPr>
                      <a:lvl5pPr>
                        <a:spcBef>
                          <a:spcPct val="20000"/>
                        </a:spcBef>
                        <a:defRPr kumimoji="1">
                          <a:solidFill>
                            <a:schemeClr val="tx1"/>
                          </a:solidFill>
                          <a:latin typeface="Times New Roman" pitchFamily="18" charset="0"/>
                          <a:ea typeface="宋体" pitchFamily="2" charset="-122"/>
                        </a:defRPr>
                      </a:lvl5pPr>
                      <a:lvl6pPr fontAlgn="base">
                        <a:spcBef>
                          <a:spcPct val="20000"/>
                        </a:spcBef>
                        <a:spcAft>
                          <a:spcPct val="0"/>
                        </a:spcAft>
                        <a:defRPr kumimoji="1">
                          <a:solidFill>
                            <a:schemeClr val="tx1"/>
                          </a:solidFill>
                          <a:latin typeface="Times New Roman" pitchFamily="18" charset="0"/>
                          <a:ea typeface="宋体" pitchFamily="2" charset="-122"/>
                        </a:defRPr>
                      </a:lvl6pPr>
                      <a:lvl7pPr fontAlgn="base">
                        <a:spcBef>
                          <a:spcPct val="20000"/>
                        </a:spcBef>
                        <a:spcAft>
                          <a:spcPct val="0"/>
                        </a:spcAft>
                        <a:defRPr kumimoji="1">
                          <a:solidFill>
                            <a:schemeClr val="tx1"/>
                          </a:solidFill>
                          <a:latin typeface="Times New Roman" pitchFamily="18" charset="0"/>
                          <a:ea typeface="宋体" pitchFamily="2" charset="-122"/>
                        </a:defRPr>
                      </a:lvl7pPr>
                      <a:lvl8pPr fontAlgn="base">
                        <a:spcBef>
                          <a:spcPct val="20000"/>
                        </a:spcBef>
                        <a:spcAft>
                          <a:spcPct val="0"/>
                        </a:spcAft>
                        <a:defRPr kumimoji="1">
                          <a:solidFill>
                            <a:schemeClr val="tx1"/>
                          </a:solidFill>
                          <a:latin typeface="Times New Roman" pitchFamily="18" charset="0"/>
                          <a:ea typeface="宋体" pitchFamily="2" charset="-122"/>
                        </a:defRPr>
                      </a:lvl8pPr>
                      <a:lvl9pPr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261AE8"/>
                          </a:solidFill>
                          <a:effectLst/>
                          <a:latin typeface="Arial" charset="0"/>
                          <a:ea typeface="黑体" pitchFamily="2" charset="-122"/>
                        </a:rPr>
                        <a:t>N, O, F, H atom</a:t>
                      </a:r>
                    </a:p>
                  </a:txBody>
                  <a:tcPr marL="84406" marR="84406" horzOverflow="overflow">
                    <a:lnL w="12700" cap="flat" cmpd="sng" algn="ctr">
                      <a:solidFill>
                        <a:schemeClr val="tx1"/>
                      </a:solidFill>
                      <a:prstDash val="solid"/>
                      <a:round/>
                      <a:headEnd type="none" w="med" len="med"/>
                      <a:tailEnd type="none" w="med" len="med"/>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61013" name="Text Box 245"/>
          <p:cNvSpPr txBox="1">
            <a:spLocks noChangeArrowheads="1"/>
          </p:cNvSpPr>
          <p:nvPr/>
        </p:nvSpPr>
        <p:spPr bwMode="auto">
          <a:xfrm>
            <a:off x="1756574" y="5701734"/>
            <a:ext cx="57677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化学键能约为：100～</a:t>
            </a:r>
            <a:r>
              <a:rPr lang="en-US" altLang="zh-CN"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10</a:t>
            </a:r>
            <a:r>
              <a:rPr lang="zh-CN" altLang="en-US"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00 </a:t>
            </a:r>
            <a:r>
              <a:rPr lang="en-US" altLang="zh-CN" sz="2000"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kJ/mol</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D85BF5B9-35AF-0F0A-B82E-325BD6D58411}"/>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12</a:t>
            </a:fld>
            <a:endParaRPr lang="en-US" altLang="zh-CN" dirty="0"/>
          </a:p>
        </p:txBody>
      </p:sp>
      <p:sp>
        <p:nvSpPr>
          <p:cNvPr id="4" name="文本框 3">
            <a:extLst>
              <a:ext uri="{FF2B5EF4-FFF2-40B4-BE49-F238E27FC236}">
                <a16:creationId xmlns:a16="http://schemas.microsoft.com/office/drawing/2014/main" id="{6882F38F-5E4A-7930-D1BE-CA169C1D1FB4}"/>
              </a:ext>
            </a:extLst>
          </p:cNvPr>
          <p:cNvSpPr txBox="1"/>
          <p:nvPr/>
        </p:nvSpPr>
        <p:spPr>
          <a:xfrm>
            <a:off x="123910" y="1169111"/>
            <a:ext cx="8758833" cy="1393138"/>
          </a:xfrm>
          <a:prstGeom prst="rect">
            <a:avLst/>
          </a:prstGeom>
          <a:noFill/>
        </p:spPr>
        <p:txBody>
          <a:bodyPr wrap="square">
            <a:spAutoFit/>
          </a:bodyPr>
          <a:lstStyle/>
          <a:p>
            <a:pPr algn="just" eaLnBrk="1" hangingPunct="1">
              <a:lnSpc>
                <a:spcPct val="120000"/>
              </a:lnSpc>
              <a:spcAft>
                <a:spcPct val="20000"/>
              </a:spcAft>
            </a:pPr>
            <a:r>
              <a:rPr kumimoji="0" lang="en-US" altLang="zh-CN" sz="2400" dirty="0">
                <a:latin typeface="Times New Roman" panose="02020603050405020304" pitchFamily="18" charset="0"/>
                <a:cs typeface="Times New Roman" panose="02020603050405020304" pitchFamily="18" charset="0"/>
              </a:rPr>
              <a:t>1873</a:t>
            </a:r>
            <a:r>
              <a:rPr kumimoji="0" lang="zh-CN" altLang="en-US" sz="2400" dirty="0">
                <a:latin typeface="Times New Roman" panose="02020603050405020304" pitchFamily="18" charset="0"/>
                <a:cs typeface="Times New Roman" panose="02020603050405020304" pitchFamily="18" charset="0"/>
              </a:rPr>
              <a:t>年，</a:t>
            </a:r>
            <a:r>
              <a:rPr kumimoji="0" lang="en-US" altLang="zh-CN" sz="2400" dirty="0">
                <a:latin typeface="Times New Roman" panose="02020603050405020304" pitchFamily="18" charset="0"/>
                <a:cs typeface="Times New Roman" panose="02020603050405020304" pitchFamily="18" charset="0"/>
              </a:rPr>
              <a:t>van der Waals</a:t>
            </a:r>
            <a:r>
              <a:rPr kumimoji="0" lang="zh-CN" altLang="en-US" sz="2400" dirty="0">
                <a:latin typeface="Times New Roman" panose="02020603050405020304" pitchFamily="18" charset="0"/>
                <a:cs typeface="Times New Roman" panose="02020603050405020304" pitchFamily="18" charset="0"/>
              </a:rPr>
              <a:t>用范德华气体方程修正实际气体偏离理想气体的行为，修正项与分子间作用力有关。这种分子间作用力后被称为范德华力。范德华力包括：</a:t>
            </a:r>
            <a:r>
              <a:rPr kumimoji="0" lang="zh-CN" altLang="en-US" sz="2400" dirty="0">
                <a:solidFill>
                  <a:srgbClr val="261AE8"/>
                </a:solidFill>
                <a:latin typeface="Times New Roman" panose="02020603050405020304" pitchFamily="18" charset="0"/>
                <a:cs typeface="Times New Roman" panose="02020603050405020304" pitchFamily="18" charset="0"/>
              </a:rPr>
              <a:t>取向力、诱导力和色散力。 </a:t>
            </a:r>
          </a:p>
        </p:txBody>
      </p:sp>
      <p:sp>
        <p:nvSpPr>
          <p:cNvPr id="5" name="文本框 4">
            <a:extLst>
              <a:ext uri="{FF2B5EF4-FFF2-40B4-BE49-F238E27FC236}">
                <a16:creationId xmlns:a16="http://schemas.microsoft.com/office/drawing/2014/main" id="{6362C4F1-CA8C-D017-8396-35EB516019C3}"/>
              </a:ext>
            </a:extLst>
          </p:cNvPr>
          <p:cNvSpPr txBox="1"/>
          <p:nvPr/>
        </p:nvSpPr>
        <p:spPr>
          <a:xfrm>
            <a:off x="1644405" y="6237968"/>
            <a:ext cx="5992091" cy="461665"/>
          </a:xfrm>
          <a:prstGeom prst="rect">
            <a:avLst/>
          </a:prstGeom>
          <a:noFill/>
        </p:spPr>
        <p:txBody>
          <a:bodyPr wrap="square">
            <a:spAutoFit/>
          </a:bodyPr>
          <a:lstStyle/>
          <a:p>
            <a:r>
              <a:rPr lang="en-US" altLang="zh-CN" sz="2400" i="1" dirty="0">
                <a:latin typeface="Times New Roman" panose="02020603050405020304" pitchFamily="18" charset="0"/>
                <a:cs typeface="Times New Roman" panose="02020603050405020304" pitchFamily="18" charset="0"/>
              </a:rPr>
              <a:t>E</a:t>
            </a:r>
            <a:r>
              <a:rPr lang="en-US" altLang="zh-CN" sz="2400" baseline="-25000" dirty="0">
                <a:latin typeface="Times New Roman" panose="02020603050405020304" pitchFamily="18" charset="0"/>
                <a:cs typeface="Times New Roman" panose="02020603050405020304" pitchFamily="18" charset="0"/>
              </a:rPr>
              <a:t>k </a:t>
            </a:r>
            <a:r>
              <a:rPr lang="en-US" altLang="zh-CN" sz="2400" dirty="0">
                <a:latin typeface="Times New Roman" panose="02020603050405020304" pitchFamily="18" charset="0"/>
                <a:cs typeface="Times New Roman" panose="02020603050405020304" pitchFamily="18" charset="0"/>
              </a:rPr>
              <a:t>= (3/2)</a:t>
            </a:r>
            <a:r>
              <a:rPr lang="en-US" altLang="zh-CN" sz="2400" dirty="0" err="1">
                <a:latin typeface="Times New Roman" panose="02020603050405020304" pitchFamily="18" charset="0"/>
                <a:cs typeface="Times New Roman" panose="02020603050405020304" pitchFamily="18" charset="0"/>
              </a:rPr>
              <a:t>k</a:t>
            </a:r>
            <a:r>
              <a:rPr lang="en-US" altLang="zh-CN" sz="2400" baseline="-25000" dirty="0" err="1">
                <a:latin typeface="Times New Roman" panose="02020603050405020304" pitchFamily="18" charset="0"/>
                <a:cs typeface="Times New Roman" panose="02020603050405020304" pitchFamily="18" charset="0"/>
              </a:rPr>
              <a:t>B</a:t>
            </a:r>
            <a:r>
              <a:rPr lang="en-US" altLang="zh-CN" sz="2400" i="1" dirty="0" err="1">
                <a:latin typeface="Times New Roman" panose="02020603050405020304" pitchFamily="18" charset="0"/>
                <a:cs typeface="Times New Roman" panose="02020603050405020304" pitchFamily="18" charset="0"/>
              </a:rPr>
              <a:t>T</a:t>
            </a:r>
            <a:r>
              <a:rPr lang="en-US" altLang="zh-CN" sz="2400" i="1"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 1.5×8.31×300 = 3.7 </a:t>
            </a:r>
            <a:r>
              <a:rPr lang="en-US" altLang="zh-CN" sz="2400" dirty="0">
                <a:latin typeface="Times New Roman" panose="02020603050405020304" pitchFamily="18" charset="0"/>
                <a:ea typeface="SimHei" panose="02010609060101010101" pitchFamily="49" charset="-122"/>
                <a:cs typeface="Times New Roman" panose="02020603050405020304" pitchFamily="18" charset="0"/>
              </a:rPr>
              <a:t>kJ/mol</a:t>
            </a:r>
            <a:r>
              <a:rPr lang="en-US" altLang="zh-CN" sz="2400"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890574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45E97755-A9BD-2F46-A6CD-E9C7AFF7E886}"/>
              </a:ext>
            </a:extLst>
          </p:cNvPr>
          <p:cNvSpPr txBox="1">
            <a:spLocks noChangeArrowheads="1"/>
          </p:cNvSpPr>
          <p:nvPr/>
        </p:nvSpPr>
        <p:spPr>
          <a:xfrm>
            <a:off x="436737" y="382365"/>
            <a:ext cx="8229600" cy="4411662"/>
          </a:xfrm>
          <a:prstGeom prst="rect">
            <a:avLst/>
          </a:prstGeom>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buFont typeface="Wingdings" pitchFamily="2" charset="2"/>
              <a:buNone/>
            </a:pPr>
            <a:endParaRPr lang="zh-CN" altLang="en-US" sz="2800" kern="0" dirty="0">
              <a:latin typeface="SimHei" panose="02010609060101010101" pitchFamily="49" charset="-122"/>
              <a:ea typeface="SimHei" panose="02010609060101010101" pitchFamily="49" charset="-122"/>
            </a:endParaRPr>
          </a:p>
        </p:txBody>
      </p:sp>
      <p:sp>
        <p:nvSpPr>
          <p:cNvPr id="5" name="Line 5">
            <a:extLst>
              <a:ext uri="{FF2B5EF4-FFF2-40B4-BE49-F238E27FC236}">
                <a16:creationId xmlns:a16="http://schemas.microsoft.com/office/drawing/2014/main" id="{73C857B5-8BB9-B245-AF9B-7A33A308120C}"/>
              </a:ext>
            </a:extLst>
          </p:cNvPr>
          <p:cNvSpPr>
            <a:spLocks noChangeShapeType="1"/>
          </p:cNvSpPr>
          <p:nvPr/>
        </p:nvSpPr>
        <p:spPr bwMode="auto">
          <a:xfrm>
            <a:off x="914400" y="1860097"/>
            <a:ext cx="73152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ea"/>
              <a:ea typeface="+mj-ea"/>
            </a:endParaRPr>
          </a:p>
        </p:txBody>
      </p:sp>
      <p:sp>
        <p:nvSpPr>
          <p:cNvPr id="6" name="Line 6">
            <a:extLst>
              <a:ext uri="{FF2B5EF4-FFF2-40B4-BE49-F238E27FC236}">
                <a16:creationId xmlns:a16="http://schemas.microsoft.com/office/drawing/2014/main" id="{04735DFA-477B-E54A-A99A-935376B3C603}"/>
              </a:ext>
            </a:extLst>
          </p:cNvPr>
          <p:cNvSpPr>
            <a:spLocks noChangeShapeType="1"/>
          </p:cNvSpPr>
          <p:nvPr/>
        </p:nvSpPr>
        <p:spPr bwMode="auto">
          <a:xfrm>
            <a:off x="946150" y="1306059"/>
            <a:ext cx="72390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ea"/>
              <a:ea typeface="+mj-ea"/>
            </a:endParaRPr>
          </a:p>
        </p:txBody>
      </p:sp>
      <p:sp>
        <p:nvSpPr>
          <p:cNvPr id="7" name="Line 7">
            <a:extLst>
              <a:ext uri="{FF2B5EF4-FFF2-40B4-BE49-F238E27FC236}">
                <a16:creationId xmlns:a16="http://schemas.microsoft.com/office/drawing/2014/main" id="{EC365F93-AC90-1549-9137-4E1D170E0E56}"/>
              </a:ext>
            </a:extLst>
          </p:cNvPr>
          <p:cNvSpPr>
            <a:spLocks noChangeShapeType="1"/>
          </p:cNvSpPr>
          <p:nvPr/>
        </p:nvSpPr>
        <p:spPr bwMode="auto">
          <a:xfrm>
            <a:off x="890767" y="4322271"/>
            <a:ext cx="7315200" cy="0"/>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ea"/>
              <a:ea typeface="+mj-ea"/>
            </a:endParaRPr>
          </a:p>
        </p:txBody>
      </p:sp>
      <p:sp>
        <p:nvSpPr>
          <p:cNvPr id="8" name="Line 8">
            <a:extLst>
              <a:ext uri="{FF2B5EF4-FFF2-40B4-BE49-F238E27FC236}">
                <a16:creationId xmlns:a16="http://schemas.microsoft.com/office/drawing/2014/main" id="{531112DF-44E3-D047-966A-DA4DFFD73BD0}"/>
              </a:ext>
            </a:extLst>
          </p:cNvPr>
          <p:cNvSpPr>
            <a:spLocks noChangeShapeType="1"/>
          </p:cNvSpPr>
          <p:nvPr/>
        </p:nvSpPr>
        <p:spPr bwMode="auto">
          <a:xfrm flipH="1">
            <a:off x="3148263" y="1306059"/>
            <a:ext cx="7687" cy="3013803"/>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ea"/>
              <a:ea typeface="+mj-ea"/>
            </a:endParaRPr>
          </a:p>
        </p:txBody>
      </p:sp>
      <p:sp>
        <p:nvSpPr>
          <p:cNvPr id="9" name="Line 9">
            <a:extLst>
              <a:ext uri="{FF2B5EF4-FFF2-40B4-BE49-F238E27FC236}">
                <a16:creationId xmlns:a16="http://schemas.microsoft.com/office/drawing/2014/main" id="{6462A248-3810-FB4C-BCC7-2F87A670CBF8}"/>
              </a:ext>
            </a:extLst>
          </p:cNvPr>
          <p:cNvSpPr>
            <a:spLocks noChangeShapeType="1"/>
          </p:cNvSpPr>
          <p:nvPr/>
        </p:nvSpPr>
        <p:spPr bwMode="auto">
          <a:xfrm flipH="1">
            <a:off x="5662863" y="1306059"/>
            <a:ext cx="7687" cy="3013791"/>
          </a:xfrm>
          <a:prstGeom prst="line">
            <a:avLst/>
          </a:prstGeom>
          <a:noFill/>
          <a:ln w="9525">
            <a:solidFill>
              <a:schemeClr val="tx1"/>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latin typeface="+mj-ea"/>
              <a:ea typeface="+mj-ea"/>
            </a:endParaRPr>
          </a:p>
        </p:txBody>
      </p:sp>
      <p:sp>
        <p:nvSpPr>
          <p:cNvPr id="10" name="矩形 9">
            <a:extLst>
              <a:ext uri="{FF2B5EF4-FFF2-40B4-BE49-F238E27FC236}">
                <a16:creationId xmlns:a16="http://schemas.microsoft.com/office/drawing/2014/main" id="{9557CF70-FD24-F444-B181-96BA72C25F78}"/>
              </a:ext>
            </a:extLst>
          </p:cNvPr>
          <p:cNvSpPr/>
          <p:nvPr/>
        </p:nvSpPr>
        <p:spPr>
          <a:xfrm>
            <a:off x="310149" y="4742213"/>
            <a:ext cx="8363002" cy="523220"/>
          </a:xfrm>
          <a:prstGeom prst="rect">
            <a:avLst/>
          </a:prstGeom>
        </p:spPr>
        <p:txBody>
          <a:bodyPr wrap="square">
            <a:spAutoFit/>
          </a:bodyPr>
          <a:lstStyle/>
          <a:p>
            <a:pPr algn="ctr"/>
            <a:r>
              <a:rPr lang="zh-CN" altLang="en-US" sz="2800" b="1" dirty="0">
                <a:solidFill>
                  <a:srgbClr val="261AE8"/>
                </a:solidFill>
                <a:latin typeface="SimHei" panose="02010609060101010101" pitchFamily="49" charset="-122"/>
                <a:ea typeface="SimHei" panose="02010609060101010101" pitchFamily="49" charset="-122"/>
              </a:rPr>
              <a:t>物理作用</a:t>
            </a:r>
            <a:r>
              <a:rPr lang="en-US" altLang="zh-CN" sz="2800" b="1" dirty="0">
                <a:solidFill>
                  <a:srgbClr val="261AE8"/>
                </a:solidFill>
                <a:latin typeface="SimHei" panose="02010609060101010101" pitchFamily="49" charset="-122"/>
                <a:ea typeface="SimHei" panose="02010609060101010101" pitchFamily="49" charset="-122"/>
              </a:rPr>
              <a:t> &lt; </a:t>
            </a:r>
            <a:r>
              <a:rPr lang="zh-CN" altLang="en-US" sz="2800" b="1" dirty="0">
                <a:solidFill>
                  <a:srgbClr val="261AE8"/>
                </a:solidFill>
                <a:latin typeface="SimHei" panose="02010609060101010101" pitchFamily="49" charset="-122"/>
                <a:ea typeface="SimHei" panose="02010609060101010101" pitchFamily="49" charset="-122"/>
              </a:rPr>
              <a:t>分子间相互作用</a:t>
            </a:r>
            <a:r>
              <a:rPr lang="en-US" altLang="zh-CN" sz="2800" b="1" dirty="0">
                <a:solidFill>
                  <a:srgbClr val="261AE8"/>
                </a:solidFill>
                <a:latin typeface="SimHei" panose="02010609060101010101" pitchFamily="49" charset="-122"/>
                <a:ea typeface="SimHei" panose="02010609060101010101" pitchFamily="49" charset="-122"/>
              </a:rPr>
              <a:t> &lt; </a:t>
            </a:r>
            <a:r>
              <a:rPr lang="zh-CN" altLang="en-US" sz="2800" b="1" dirty="0">
                <a:solidFill>
                  <a:srgbClr val="261AE8"/>
                </a:solidFill>
                <a:latin typeface="SimHei" panose="02010609060101010101" pitchFamily="49" charset="-122"/>
                <a:ea typeface="SimHei" panose="02010609060101010101" pitchFamily="49" charset="-122"/>
              </a:rPr>
              <a:t>化学作用</a:t>
            </a:r>
            <a:endParaRPr lang="zh-CN" altLang="en-US" sz="2800" dirty="0">
              <a:solidFill>
                <a:srgbClr val="261AE8"/>
              </a:solidFill>
              <a:latin typeface="SimHei" panose="02010609060101010101" pitchFamily="49" charset="-122"/>
              <a:ea typeface="SimHei" panose="02010609060101010101" pitchFamily="49" charset="-122"/>
            </a:endParaRPr>
          </a:p>
        </p:txBody>
      </p:sp>
      <p:sp>
        <p:nvSpPr>
          <p:cNvPr id="2" name="灯片编号占位符 1">
            <a:extLst>
              <a:ext uri="{FF2B5EF4-FFF2-40B4-BE49-F238E27FC236}">
                <a16:creationId xmlns:a16="http://schemas.microsoft.com/office/drawing/2014/main" id="{D8DD550F-9121-9023-CF2A-579544B3CED8}"/>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13</a:t>
            </a:fld>
            <a:endParaRPr lang="en-US" altLang="zh-CN" dirty="0"/>
          </a:p>
        </p:txBody>
      </p:sp>
      <p:sp>
        <p:nvSpPr>
          <p:cNvPr id="12" name="文本框 11">
            <a:extLst>
              <a:ext uri="{FF2B5EF4-FFF2-40B4-BE49-F238E27FC236}">
                <a16:creationId xmlns:a16="http://schemas.microsoft.com/office/drawing/2014/main" id="{DBBB4060-D553-3B26-87A8-4EC03049EAF7}"/>
              </a:ext>
            </a:extLst>
          </p:cNvPr>
          <p:cNvSpPr txBox="1"/>
          <p:nvPr/>
        </p:nvSpPr>
        <p:spPr>
          <a:xfrm>
            <a:off x="1543224" y="221094"/>
            <a:ext cx="6400800" cy="523220"/>
          </a:xfrm>
          <a:prstGeom prst="rect">
            <a:avLst/>
          </a:prstGeom>
          <a:noFill/>
        </p:spPr>
        <p:txBody>
          <a:bodyPr wrap="square">
            <a:spAutoFit/>
          </a:bodyPr>
          <a:lstStyle/>
          <a:p>
            <a:pPr algn="ctr">
              <a:buFont typeface="Wingdings" pitchFamily="2" charset="2"/>
              <a:buNone/>
            </a:pPr>
            <a:r>
              <a:rPr lang="zh-CN" altLang="en-US" sz="2800" kern="0" dirty="0">
                <a:solidFill>
                  <a:srgbClr val="C00000"/>
                </a:solidFill>
                <a:latin typeface="SimHei" panose="02010609060101010101" pitchFamily="49" charset="-122"/>
                <a:ea typeface="SimHei" panose="02010609060101010101" pitchFamily="49" charset="-122"/>
              </a:rPr>
              <a:t>物理相互作用和化学相互作用的区别</a:t>
            </a:r>
          </a:p>
        </p:txBody>
      </p:sp>
      <p:sp>
        <p:nvSpPr>
          <p:cNvPr id="13" name="矩形 12">
            <a:extLst>
              <a:ext uri="{FF2B5EF4-FFF2-40B4-BE49-F238E27FC236}">
                <a16:creationId xmlns:a16="http://schemas.microsoft.com/office/drawing/2014/main" id="{599D1E67-5078-67E3-A896-6B8328A88D6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文本框 13">
            <a:extLst>
              <a:ext uri="{FF2B5EF4-FFF2-40B4-BE49-F238E27FC236}">
                <a16:creationId xmlns:a16="http://schemas.microsoft.com/office/drawing/2014/main" id="{15704FDE-ABB0-B771-324F-18148DAC3799}"/>
              </a:ext>
            </a:extLst>
          </p:cNvPr>
          <p:cNvSpPr txBox="1"/>
          <p:nvPr/>
        </p:nvSpPr>
        <p:spPr>
          <a:xfrm>
            <a:off x="3386847" y="1359882"/>
            <a:ext cx="2031325" cy="461665"/>
          </a:xfrm>
          <a:prstGeom prst="rect">
            <a:avLst/>
          </a:prstGeom>
          <a:noFill/>
        </p:spPr>
        <p:txBody>
          <a:bodyPr wrap="none" rtlCol="0">
            <a:spAutoFit/>
          </a:bodyPr>
          <a:lstStyle/>
          <a:p>
            <a:r>
              <a:rPr kumimoji="1" lang="zh-CN" altLang="en-US" sz="2400" dirty="0"/>
              <a:t>物理相互作用</a:t>
            </a:r>
          </a:p>
        </p:txBody>
      </p:sp>
      <p:sp>
        <p:nvSpPr>
          <p:cNvPr id="15" name="文本框 14">
            <a:extLst>
              <a:ext uri="{FF2B5EF4-FFF2-40B4-BE49-F238E27FC236}">
                <a16:creationId xmlns:a16="http://schemas.microsoft.com/office/drawing/2014/main" id="{534D2199-483E-754E-8C4A-0E7EC47C18D1}"/>
              </a:ext>
            </a:extLst>
          </p:cNvPr>
          <p:cNvSpPr txBox="1"/>
          <p:nvPr/>
        </p:nvSpPr>
        <p:spPr>
          <a:xfrm>
            <a:off x="6014001" y="1339465"/>
            <a:ext cx="2031325" cy="461665"/>
          </a:xfrm>
          <a:prstGeom prst="rect">
            <a:avLst/>
          </a:prstGeom>
          <a:noFill/>
        </p:spPr>
        <p:txBody>
          <a:bodyPr wrap="none" rtlCol="0">
            <a:spAutoFit/>
          </a:bodyPr>
          <a:lstStyle/>
          <a:p>
            <a:r>
              <a:rPr kumimoji="1" lang="zh-CN" altLang="en-US" sz="2400" dirty="0"/>
              <a:t>化学相互作用</a:t>
            </a:r>
          </a:p>
        </p:txBody>
      </p:sp>
      <p:sp>
        <p:nvSpPr>
          <p:cNvPr id="16" name="文本框 15">
            <a:extLst>
              <a:ext uri="{FF2B5EF4-FFF2-40B4-BE49-F238E27FC236}">
                <a16:creationId xmlns:a16="http://schemas.microsoft.com/office/drawing/2014/main" id="{07744188-924D-16D2-FD66-BE38477D3418}"/>
              </a:ext>
            </a:extLst>
          </p:cNvPr>
          <p:cNvSpPr txBox="1"/>
          <p:nvPr/>
        </p:nvSpPr>
        <p:spPr>
          <a:xfrm>
            <a:off x="1092443" y="2080527"/>
            <a:ext cx="1723549" cy="461665"/>
          </a:xfrm>
          <a:prstGeom prst="rect">
            <a:avLst/>
          </a:prstGeom>
          <a:noFill/>
        </p:spPr>
        <p:txBody>
          <a:bodyPr wrap="none" rtlCol="0">
            <a:spAutoFit/>
          </a:bodyPr>
          <a:lstStyle/>
          <a:p>
            <a:r>
              <a:rPr kumimoji="1" lang="zh-CN" altLang="en-US" sz="2400" dirty="0"/>
              <a:t>新物质生成</a:t>
            </a:r>
          </a:p>
        </p:txBody>
      </p:sp>
      <p:sp>
        <p:nvSpPr>
          <p:cNvPr id="17" name="文本框 16">
            <a:extLst>
              <a:ext uri="{FF2B5EF4-FFF2-40B4-BE49-F238E27FC236}">
                <a16:creationId xmlns:a16="http://schemas.microsoft.com/office/drawing/2014/main" id="{BC3CE2AB-D3CF-6ABE-F506-82C582A29466}"/>
              </a:ext>
            </a:extLst>
          </p:cNvPr>
          <p:cNvSpPr txBox="1"/>
          <p:nvPr/>
        </p:nvSpPr>
        <p:spPr>
          <a:xfrm>
            <a:off x="1081264" y="2865397"/>
            <a:ext cx="1723549" cy="461665"/>
          </a:xfrm>
          <a:prstGeom prst="rect">
            <a:avLst/>
          </a:prstGeom>
          <a:noFill/>
        </p:spPr>
        <p:txBody>
          <a:bodyPr wrap="none" rtlCol="0">
            <a:spAutoFit/>
          </a:bodyPr>
          <a:lstStyle/>
          <a:p>
            <a:r>
              <a:rPr kumimoji="1" lang="zh-CN" altLang="en-US" sz="2400" dirty="0"/>
              <a:t>相互作用能</a:t>
            </a:r>
          </a:p>
        </p:txBody>
      </p:sp>
      <p:sp>
        <p:nvSpPr>
          <p:cNvPr id="18" name="文本框 17">
            <a:extLst>
              <a:ext uri="{FF2B5EF4-FFF2-40B4-BE49-F238E27FC236}">
                <a16:creationId xmlns:a16="http://schemas.microsoft.com/office/drawing/2014/main" id="{772752A2-B7B6-8852-6C8C-B0FC41AF043D}"/>
              </a:ext>
            </a:extLst>
          </p:cNvPr>
          <p:cNvSpPr txBox="1"/>
          <p:nvPr/>
        </p:nvSpPr>
        <p:spPr>
          <a:xfrm>
            <a:off x="784666" y="3677680"/>
            <a:ext cx="2339102" cy="461665"/>
          </a:xfrm>
          <a:prstGeom prst="rect">
            <a:avLst/>
          </a:prstGeom>
          <a:noFill/>
        </p:spPr>
        <p:txBody>
          <a:bodyPr wrap="none" rtlCol="0">
            <a:spAutoFit/>
          </a:bodyPr>
          <a:lstStyle/>
          <a:p>
            <a:r>
              <a:rPr kumimoji="1" lang="zh-CN" altLang="en-US" sz="2400" dirty="0"/>
              <a:t>方向性和饱和性</a:t>
            </a:r>
          </a:p>
        </p:txBody>
      </p:sp>
      <p:sp>
        <p:nvSpPr>
          <p:cNvPr id="19" name="文本框 18">
            <a:extLst>
              <a:ext uri="{FF2B5EF4-FFF2-40B4-BE49-F238E27FC236}">
                <a16:creationId xmlns:a16="http://schemas.microsoft.com/office/drawing/2014/main" id="{B5092375-A255-BDFD-0384-4936DBACF324}"/>
              </a:ext>
            </a:extLst>
          </p:cNvPr>
          <p:cNvSpPr txBox="1"/>
          <p:nvPr/>
        </p:nvSpPr>
        <p:spPr>
          <a:xfrm>
            <a:off x="4156287" y="2080527"/>
            <a:ext cx="492443" cy="461665"/>
          </a:xfrm>
          <a:prstGeom prst="rect">
            <a:avLst/>
          </a:prstGeom>
          <a:noFill/>
        </p:spPr>
        <p:txBody>
          <a:bodyPr wrap="none" rtlCol="0">
            <a:spAutoFit/>
          </a:bodyPr>
          <a:lstStyle/>
          <a:p>
            <a:r>
              <a:rPr kumimoji="1" lang="zh-CN" altLang="en-US" sz="2400" dirty="0"/>
              <a:t>无</a:t>
            </a:r>
          </a:p>
        </p:txBody>
      </p:sp>
      <p:sp>
        <p:nvSpPr>
          <p:cNvPr id="20" name="文本框 19">
            <a:extLst>
              <a:ext uri="{FF2B5EF4-FFF2-40B4-BE49-F238E27FC236}">
                <a16:creationId xmlns:a16="http://schemas.microsoft.com/office/drawing/2014/main" id="{1E5855BF-28EE-A0A6-2D54-C1F3CE3ED09E}"/>
              </a:ext>
            </a:extLst>
          </p:cNvPr>
          <p:cNvSpPr txBox="1"/>
          <p:nvPr/>
        </p:nvSpPr>
        <p:spPr>
          <a:xfrm>
            <a:off x="6694229" y="2072947"/>
            <a:ext cx="492443" cy="461665"/>
          </a:xfrm>
          <a:prstGeom prst="rect">
            <a:avLst/>
          </a:prstGeom>
          <a:noFill/>
        </p:spPr>
        <p:txBody>
          <a:bodyPr wrap="none" rtlCol="0">
            <a:spAutoFit/>
          </a:bodyPr>
          <a:lstStyle/>
          <a:p>
            <a:r>
              <a:rPr kumimoji="1" lang="zh-CN" altLang="en-US" sz="2400" dirty="0"/>
              <a:t>有</a:t>
            </a:r>
          </a:p>
        </p:txBody>
      </p:sp>
      <p:sp>
        <p:nvSpPr>
          <p:cNvPr id="21" name="文本框 20">
            <a:extLst>
              <a:ext uri="{FF2B5EF4-FFF2-40B4-BE49-F238E27FC236}">
                <a16:creationId xmlns:a16="http://schemas.microsoft.com/office/drawing/2014/main" id="{0F76318F-BDBF-6758-4B64-91F48FFF63D9}"/>
              </a:ext>
            </a:extLst>
          </p:cNvPr>
          <p:cNvSpPr txBox="1"/>
          <p:nvPr/>
        </p:nvSpPr>
        <p:spPr>
          <a:xfrm>
            <a:off x="3366329" y="2898773"/>
            <a:ext cx="2093843" cy="461665"/>
          </a:xfrm>
          <a:prstGeom prst="rect">
            <a:avLst/>
          </a:prstGeom>
          <a:noFill/>
        </p:spPr>
        <p:txBody>
          <a:bodyPr wrap="none" rtlCol="0">
            <a:spAutoFit/>
          </a:bodyPr>
          <a:lstStyle/>
          <a:p>
            <a:r>
              <a:rPr kumimoji="1" lang="zh-CN" altLang="en-US" sz="2400" dirty="0"/>
              <a:t>弱  </a:t>
            </a:r>
            <a:r>
              <a:rPr kumimoji="1" lang="en-US" altLang="zh-CN" sz="2400" dirty="0"/>
              <a:t>0-15 kJ/mol</a:t>
            </a:r>
            <a:endParaRPr kumimoji="1" lang="zh-CN" altLang="en-US" sz="2400" dirty="0"/>
          </a:p>
        </p:txBody>
      </p:sp>
      <p:sp>
        <p:nvSpPr>
          <p:cNvPr id="22" name="文本框 21">
            <a:extLst>
              <a:ext uri="{FF2B5EF4-FFF2-40B4-BE49-F238E27FC236}">
                <a16:creationId xmlns:a16="http://schemas.microsoft.com/office/drawing/2014/main" id="{BDD7BACF-5BDA-D3E0-52A8-51E0E148F15D}"/>
              </a:ext>
            </a:extLst>
          </p:cNvPr>
          <p:cNvSpPr txBox="1"/>
          <p:nvPr/>
        </p:nvSpPr>
        <p:spPr>
          <a:xfrm>
            <a:off x="5879414" y="2865397"/>
            <a:ext cx="2784737" cy="461665"/>
          </a:xfrm>
          <a:prstGeom prst="rect">
            <a:avLst/>
          </a:prstGeom>
          <a:noFill/>
        </p:spPr>
        <p:txBody>
          <a:bodyPr wrap="none" rtlCol="0">
            <a:spAutoFit/>
          </a:bodyPr>
          <a:lstStyle/>
          <a:p>
            <a:r>
              <a:rPr kumimoji="1" lang="zh-CN" altLang="en-US" sz="2400" dirty="0"/>
              <a:t>强  </a:t>
            </a:r>
            <a:r>
              <a:rPr kumimoji="1" lang="en-US" altLang="zh-CN" sz="2400" dirty="0"/>
              <a:t>150-1000</a:t>
            </a:r>
            <a:r>
              <a:rPr kumimoji="1" lang="zh-CN" altLang="en-US" sz="2400" dirty="0"/>
              <a:t> </a:t>
            </a:r>
            <a:r>
              <a:rPr kumimoji="1" lang="en-US" altLang="zh-CN" sz="2400" dirty="0"/>
              <a:t>kJ/mol</a:t>
            </a:r>
            <a:endParaRPr kumimoji="1" lang="zh-CN" altLang="en-US" sz="2400" dirty="0"/>
          </a:p>
        </p:txBody>
      </p:sp>
      <p:sp>
        <p:nvSpPr>
          <p:cNvPr id="23" name="文本框 22">
            <a:extLst>
              <a:ext uri="{FF2B5EF4-FFF2-40B4-BE49-F238E27FC236}">
                <a16:creationId xmlns:a16="http://schemas.microsoft.com/office/drawing/2014/main" id="{18E6D2A9-F18A-A7B5-4E15-85AB5D89A531}"/>
              </a:ext>
            </a:extLst>
          </p:cNvPr>
          <p:cNvSpPr txBox="1"/>
          <p:nvPr/>
        </p:nvSpPr>
        <p:spPr>
          <a:xfrm>
            <a:off x="4156287" y="3605932"/>
            <a:ext cx="492443" cy="461665"/>
          </a:xfrm>
          <a:prstGeom prst="rect">
            <a:avLst/>
          </a:prstGeom>
          <a:noFill/>
        </p:spPr>
        <p:txBody>
          <a:bodyPr wrap="none" rtlCol="0">
            <a:spAutoFit/>
          </a:bodyPr>
          <a:lstStyle/>
          <a:p>
            <a:r>
              <a:rPr kumimoji="1" lang="zh-CN" altLang="en-US" sz="2400" dirty="0"/>
              <a:t>无</a:t>
            </a:r>
          </a:p>
        </p:txBody>
      </p:sp>
      <p:sp>
        <p:nvSpPr>
          <p:cNvPr id="24" name="文本框 23">
            <a:extLst>
              <a:ext uri="{FF2B5EF4-FFF2-40B4-BE49-F238E27FC236}">
                <a16:creationId xmlns:a16="http://schemas.microsoft.com/office/drawing/2014/main" id="{E5CF89BC-8628-84D6-D919-00AC93B31B9B}"/>
              </a:ext>
            </a:extLst>
          </p:cNvPr>
          <p:cNvSpPr txBox="1"/>
          <p:nvPr/>
        </p:nvSpPr>
        <p:spPr>
          <a:xfrm>
            <a:off x="6694229" y="3598352"/>
            <a:ext cx="492443" cy="461665"/>
          </a:xfrm>
          <a:prstGeom prst="rect">
            <a:avLst/>
          </a:prstGeom>
          <a:noFill/>
        </p:spPr>
        <p:txBody>
          <a:bodyPr wrap="none" rtlCol="0">
            <a:spAutoFit/>
          </a:bodyPr>
          <a:lstStyle/>
          <a:p>
            <a:r>
              <a:rPr kumimoji="1" lang="zh-CN" altLang="en-US" sz="2400" dirty="0"/>
              <a:t>有</a:t>
            </a:r>
          </a:p>
        </p:txBody>
      </p:sp>
    </p:spTree>
    <p:extLst>
      <p:ext uri="{BB962C8B-B14F-4D97-AF65-F5344CB8AC3E}">
        <p14:creationId xmlns:p14="http://schemas.microsoft.com/office/powerpoint/2010/main" val="2103893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8771" name="Text Box 3"/>
          <p:cNvSpPr txBox="1">
            <a:spLocks noChangeArrowheads="1"/>
          </p:cNvSpPr>
          <p:nvPr/>
        </p:nvSpPr>
        <p:spPr bwMode="auto">
          <a:xfrm>
            <a:off x="323528" y="1104185"/>
            <a:ext cx="8557737" cy="1000980"/>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zh-CN" altLang="en-US" b="1" dirty="0">
                <a:solidFill>
                  <a:srgbClr val="261AE8"/>
                </a:solidFill>
                <a:effectLst>
                  <a:outerShdw blurRad="38100" dist="38100" dir="2700000" algn="tl">
                    <a:srgbClr val="C0C0C0"/>
                  </a:outerShdw>
                </a:effectLst>
              </a:rPr>
              <a:t>取向力</a:t>
            </a:r>
            <a:r>
              <a:rPr kumimoji="0" lang="zh-CN" altLang="en-US" dirty="0"/>
              <a:t>：固有偶极子与偶极子之间的静电引力叫做取向力，也称定向力或偶极力</a:t>
            </a:r>
            <a:endParaRPr kumimoji="0" lang="zh-CN" altLang="en-US" dirty="0">
              <a:effectLst>
                <a:outerShdw blurRad="38100" dist="38100" dir="2700000" algn="tl">
                  <a:srgbClr val="C0C0C0"/>
                </a:outerShdw>
              </a:effectLst>
            </a:endParaRPr>
          </a:p>
        </p:txBody>
      </p:sp>
      <p:sp>
        <p:nvSpPr>
          <p:cNvPr id="5" name="Rectangle 5"/>
          <p:cNvSpPr>
            <a:spLocks noChangeArrowheads="1"/>
          </p:cNvSpPr>
          <p:nvPr/>
        </p:nvSpPr>
        <p:spPr bwMode="auto">
          <a:xfrm>
            <a:off x="2729073" y="183606"/>
            <a:ext cx="3503559"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r>
              <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1</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rPr>
              <a:t>取向力</a:t>
            </a:r>
            <a:endPar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2" name="Rectangle 1027">
            <a:extLst>
              <a:ext uri="{FF2B5EF4-FFF2-40B4-BE49-F238E27FC236}">
                <a16:creationId xmlns:a16="http://schemas.microsoft.com/office/drawing/2014/main" id="{83873F85-62A2-EB42-8FB0-B06BBFB4C453}"/>
              </a:ext>
            </a:extLst>
          </p:cNvPr>
          <p:cNvSpPr txBox="1">
            <a:spLocks noChangeArrowheads="1"/>
          </p:cNvSpPr>
          <p:nvPr/>
        </p:nvSpPr>
        <p:spPr>
          <a:xfrm>
            <a:off x="303335" y="2367364"/>
            <a:ext cx="8642350" cy="4165253"/>
          </a:xfrm>
          <a:prstGeom prst="rect">
            <a:avLst/>
          </a:prstGeom>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10000"/>
              </a:lnSpc>
              <a:buFont typeface="Wingdings" pitchFamily="2" charset="2"/>
              <a:buNone/>
            </a:pPr>
            <a:r>
              <a:rPr lang="zh-CN" altLang="en-US" sz="2400" kern="0" dirty="0">
                <a:solidFill>
                  <a:srgbClr val="9900CC"/>
                </a:solidFill>
                <a:latin typeface="SimHei" panose="02010609060101010101" pitchFamily="49" charset="-122"/>
                <a:ea typeface="SimHei" panose="02010609060101010101" pitchFamily="49" charset="-122"/>
              </a:rPr>
              <a:t>永久偶极</a:t>
            </a:r>
            <a:r>
              <a:rPr lang="en-US" altLang="zh-CN" sz="2400" kern="0" dirty="0">
                <a:ea typeface="+mj-ea"/>
              </a:rPr>
              <a:t>—</a:t>
            </a:r>
            <a:r>
              <a:rPr lang="zh-CN" altLang="en-US" sz="2400" kern="0" dirty="0">
                <a:solidFill>
                  <a:schemeClr val="tx1"/>
                </a:solidFill>
                <a:ea typeface="+mj-ea"/>
              </a:rPr>
              <a:t>分子中电荷分布不均匀的现象永久存在。</a:t>
            </a:r>
          </a:p>
          <a:p>
            <a:pPr>
              <a:lnSpc>
                <a:spcPct val="110000"/>
              </a:lnSpc>
              <a:buFont typeface="Wingdings" pitchFamily="2" charset="2"/>
              <a:buNone/>
            </a:pPr>
            <a:r>
              <a:rPr lang="zh-CN" altLang="en-US" sz="2400" kern="0" dirty="0">
                <a:solidFill>
                  <a:schemeClr val="tx1"/>
                </a:solidFill>
                <a:ea typeface="+mj-ea"/>
              </a:rPr>
              <a:t>具有永久偶极矩</a:t>
            </a:r>
            <a:r>
              <a:rPr lang="en-US" altLang="zh-CN" sz="2400" kern="0" dirty="0">
                <a:solidFill>
                  <a:schemeClr val="tx1"/>
                </a:solidFill>
                <a:ea typeface="+mj-ea"/>
              </a:rPr>
              <a:t> </a:t>
            </a:r>
            <a:r>
              <a:rPr lang="zh-CN" altLang="en-US" sz="2400" kern="0" dirty="0">
                <a:solidFill>
                  <a:schemeClr val="tx1"/>
                </a:solidFill>
                <a:ea typeface="+mj-ea"/>
                <a:sym typeface="Symbol" pitchFamily="2" charset="2"/>
              </a:rPr>
              <a:t></a:t>
            </a:r>
            <a:r>
              <a:rPr lang="en-US" altLang="zh-CN" sz="2400" kern="0" baseline="-25000" dirty="0" err="1">
                <a:solidFill>
                  <a:schemeClr val="tx1"/>
                </a:solidFill>
                <a:ea typeface="+mj-ea"/>
              </a:rPr>
              <a:t>i</a:t>
            </a:r>
            <a:r>
              <a:rPr lang="en-US" altLang="zh-CN" sz="2400" kern="0" baseline="-25000" dirty="0">
                <a:solidFill>
                  <a:schemeClr val="tx1"/>
                </a:solidFill>
                <a:ea typeface="+mj-ea"/>
              </a:rPr>
              <a:t> </a:t>
            </a:r>
            <a:r>
              <a:rPr lang="zh-CN" altLang="en-US" sz="2400" kern="0" dirty="0">
                <a:solidFill>
                  <a:schemeClr val="tx1"/>
                </a:solidFill>
                <a:ea typeface="+mj-ea"/>
              </a:rPr>
              <a:t>和</a:t>
            </a:r>
            <a:r>
              <a:rPr lang="en-US" altLang="zh-CN" sz="2400" kern="0" dirty="0">
                <a:solidFill>
                  <a:schemeClr val="tx1"/>
                </a:solidFill>
                <a:ea typeface="+mj-ea"/>
              </a:rPr>
              <a:t> </a:t>
            </a:r>
            <a:r>
              <a:rPr lang="zh-CN" altLang="en-US" sz="2400" kern="0" dirty="0">
                <a:solidFill>
                  <a:schemeClr val="tx1"/>
                </a:solidFill>
                <a:ea typeface="+mj-ea"/>
                <a:sym typeface="Symbol" pitchFamily="2" charset="2"/>
              </a:rPr>
              <a:t></a:t>
            </a:r>
            <a:r>
              <a:rPr lang="en-US" altLang="zh-CN" sz="2400" kern="0" baseline="-25000" dirty="0">
                <a:solidFill>
                  <a:schemeClr val="tx1"/>
                </a:solidFill>
                <a:ea typeface="+mj-ea"/>
              </a:rPr>
              <a:t>j </a:t>
            </a:r>
            <a:r>
              <a:rPr lang="zh-CN" altLang="en-US" sz="2400" kern="0" dirty="0">
                <a:solidFill>
                  <a:schemeClr val="tx1"/>
                </a:solidFill>
                <a:ea typeface="+mj-ea"/>
              </a:rPr>
              <a:t>的分子</a:t>
            </a:r>
            <a:r>
              <a:rPr lang="en-US" altLang="zh-CN" sz="2400" kern="0" dirty="0">
                <a:solidFill>
                  <a:schemeClr val="tx1"/>
                </a:solidFill>
                <a:ea typeface="+mj-ea"/>
              </a:rPr>
              <a:t> </a:t>
            </a:r>
            <a:r>
              <a:rPr lang="en-US" altLang="zh-CN" sz="2400" kern="0" dirty="0" err="1">
                <a:solidFill>
                  <a:schemeClr val="tx1"/>
                </a:solidFill>
                <a:ea typeface="+mj-ea"/>
              </a:rPr>
              <a:t>i</a:t>
            </a:r>
            <a:r>
              <a:rPr lang="en-US" altLang="zh-CN" sz="2400" kern="0" dirty="0">
                <a:solidFill>
                  <a:schemeClr val="tx1"/>
                </a:solidFill>
                <a:ea typeface="+mj-ea"/>
              </a:rPr>
              <a:t> </a:t>
            </a:r>
            <a:r>
              <a:rPr lang="zh-CN" altLang="en-US" sz="2400" kern="0" dirty="0">
                <a:solidFill>
                  <a:schemeClr val="tx1"/>
                </a:solidFill>
                <a:ea typeface="+mj-ea"/>
              </a:rPr>
              <a:t>和</a:t>
            </a:r>
            <a:r>
              <a:rPr lang="en-US" altLang="zh-CN" sz="2400" kern="0" dirty="0">
                <a:solidFill>
                  <a:schemeClr val="tx1"/>
                </a:solidFill>
                <a:ea typeface="+mj-ea"/>
              </a:rPr>
              <a:t> j</a:t>
            </a:r>
            <a:r>
              <a:rPr lang="zh-CN" altLang="en-US" sz="2400" kern="0" dirty="0">
                <a:solidFill>
                  <a:schemeClr val="tx1"/>
                </a:solidFill>
                <a:ea typeface="+mj-ea"/>
              </a:rPr>
              <a:t>，其相互作用势能为</a:t>
            </a:r>
            <a:r>
              <a:rPr lang="en-US" altLang="zh-CN" sz="2400" kern="0" dirty="0">
                <a:solidFill>
                  <a:schemeClr val="tx1"/>
                </a:solidFill>
                <a:ea typeface="+mj-ea"/>
              </a:rPr>
              <a:t>:</a:t>
            </a:r>
            <a:endParaRPr lang="zh-CN" altLang="en-US" sz="2400" kern="0" dirty="0">
              <a:solidFill>
                <a:schemeClr val="tx1"/>
              </a:solidFill>
              <a:ea typeface="+mj-ea"/>
            </a:endParaRPr>
          </a:p>
          <a:p>
            <a:pPr>
              <a:lnSpc>
                <a:spcPct val="110000"/>
              </a:lnSpc>
              <a:buFont typeface="Wingdings" pitchFamily="2" charset="2"/>
              <a:buNone/>
            </a:pPr>
            <a:endParaRPr lang="zh-CN" altLang="en-US" sz="2400" kern="0" dirty="0">
              <a:ea typeface="+mj-ea"/>
            </a:endParaRPr>
          </a:p>
          <a:p>
            <a:pPr>
              <a:lnSpc>
                <a:spcPct val="110000"/>
              </a:lnSpc>
              <a:buFont typeface="Wingdings" pitchFamily="2" charset="2"/>
              <a:buNone/>
            </a:pPr>
            <a:endParaRPr lang="zh-CN" altLang="en-US" sz="2400" kern="0" dirty="0">
              <a:ea typeface="+mj-ea"/>
            </a:endParaRPr>
          </a:p>
          <a:p>
            <a:pPr>
              <a:lnSpc>
                <a:spcPct val="110000"/>
              </a:lnSpc>
              <a:spcBef>
                <a:spcPct val="0"/>
              </a:spcBef>
              <a:buFont typeface="Wingdings" pitchFamily="2" charset="2"/>
              <a:buNone/>
            </a:pPr>
            <a:r>
              <a:rPr lang="zh-CN" altLang="en-US" sz="2400" kern="0" dirty="0">
                <a:ea typeface="+mj-ea"/>
                <a:sym typeface="Symbol" pitchFamily="2" charset="2"/>
              </a:rPr>
              <a:t>     </a:t>
            </a:r>
          </a:p>
          <a:p>
            <a:pPr>
              <a:lnSpc>
                <a:spcPct val="110000"/>
              </a:lnSpc>
              <a:spcBef>
                <a:spcPct val="0"/>
              </a:spcBef>
              <a:buFont typeface="Wingdings" pitchFamily="2" charset="2"/>
              <a:buNone/>
            </a:pPr>
            <a:r>
              <a:rPr lang="en-US" altLang="zh-CN" sz="2400" kern="0" dirty="0">
                <a:solidFill>
                  <a:schemeClr val="tx1"/>
                </a:solidFill>
                <a:ea typeface="+mj-ea"/>
                <a:sym typeface="Symbol" pitchFamily="2" charset="2"/>
              </a:rPr>
              <a:t>(</a:t>
            </a:r>
            <a:r>
              <a:rPr lang="en-US" altLang="zh-CN" sz="2400" i="1" kern="0" dirty="0" err="1">
                <a:solidFill>
                  <a:schemeClr val="tx1"/>
                </a:solidFill>
                <a:ea typeface="+mj-ea"/>
                <a:sym typeface="Symbol" pitchFamily="2" charset="2"/>
              </a:rPr>
              <a:t>U</a:t>
            </a:r>
            <a:r>
              <a:rPr lang="en-US" altLang="zh-CN" sz="2400" kern="0" baseline="-25000" dirty="0" err="1">
                <a:solidFill>
                  <a:schemeClr val="tx1"/>
                </a:solidFill>
                <a:ea typeface="+mj-ea"/>
                <a:sym typeface="Symbol" pitchFamily="2" charset="2"/>
              </a:rPr>
              <a:t>ij</a:t>
            </a:r>
            <a:r>
              <a:rPr lang="en-US" altLang="zh-CN" sz="2400" kern="0" dirty="0">
                <a:solidFill>
                  <a:schemeClr val="tx1"/>
                </a:solidFill>
                <a:ea typeface="+mj-ea"/>
                <a:sym typeface="Symbol" pitchFamily="2" charset="2"/>
              </a:rPr>
              <a:t>)</a:t>
            </a:r>
            <a:r>
              <a:rPr lang="en-US" altLang="zh-CN" sz="2400" kern="0" baseline="-25000" dirty="0">
                <a:solidFill>
                  <a:schemeClr val="tx1"/>
                </a:solidFill>
                <a:ea typeface="+mj-ea"/>
                <a:sym typeface="Symbol" pitchFamily="2" charset="2"/>
              </a:rPr>
              <a:t>CD</a:t>
            </a:r>
            <a:r>
              <a:rPr lang="zh-CN" altLang="en-US" sz="2400" kern="0" dirty="0">
                <a:solidFill>
                  <a:schemeClr val="tx1"/>
                </a:solidFill>
                <a:ea typeface="+mj-ea"/>
                <a:sym typeface="Symbol" pitchFamily="2" charset="2"/>
              </a:rPr>
              <a:t>表示随机取向的偶极相互作用的</a:t>
            </a:r>
            <a:r>
              <a:rPr lang="zh-CN" altLang="en-US" sz="2400" kern="0" dirty="0">
                <a:solidFill>
                  <a:srgbClr val="FF40FF"/>
                </a:solidFill>
                <a:ea typeface="+mj-ea"/>
                <a:sym typeface="Symbol" pitchFamily="2" charset="2"/>
              </a:rPr>
              <a:t>平均作用能</a:t>
            </a:r>
            <a:r>
              <a:rPr lang="zh-CN" altLang="en-US" sz="2400" kern="0" dirty="0">
                <a:ea typeface="+mj-ea"/>
                <a:sym typeface="Symbol" pitchFamily="2" charset="2"/>
              </a:rPr>
              <a:t>。</a:t>
            </a:r>
          </a:p>
          <a:p>
            <a:pPr marL="0" indent="0">
              <a:lnSpc>
                <a:spcPct val="110000"/>
              </a:lnSpc>
              <a:buNone/>
            </a:pPr>
            <a:r>
              <a:rPr lang="zh-CN" altLang="en-US" sz="2800" kern="0" dirty="0">
                <a:solidFill>
                  <a:srgbClr val="FF40FF"/>
                </a:solidFill>
                <a:latin typeface="SimHei" panose="02010609060101010101" pitchFamily="49" charset="-122"/>
                <a:ea typeface="SimHei" panose="02010609060101010101" pitchFamily="49" charset="-122"/>
              </a:rPr>
              <a:t>如：</a:t>
            </a:r>
            <a:r>
              <a:rPr lang="zh-CN" altLang="en-US" sz="2400" kern="0" dirty="0">
                <a:solidFill>
                  <a:schemeClr val="tx1"/>
                </a:solidFill>
                <a:ea typeface="+mj-ea"/>
              </a:rPr>
              <a:t>季铵盐分子偶极矩</a:t>
            </a:r>
            <a:r>
              <a:rPr lang="zh-CN" altLang="en-US" sz="2400" kern="0" dirty="0">
                <a:solidFill>
                  <a:schemeClr val="tx1"/>
                </a:solidFill>
                <a:ea typeface="+mj-ea"/>
                <a:sym typeface="Symbol" pitchFamily="2" charset="2"/>
              </a:rPr>
              <a:t></a:t>
            </a:r>
            <a:r>
              <a:rPr lang="en-US" altLang="zh-CN" sz="2400" kern="0" baseline="-25000" dirty="0" err="1">
                <a:solidFill>
                  <a:schemeClr val="tx1"/>
                </a:solidFill>
                <a:ea typeface="+mj-ea"/>
              </a:rPr>
              <a:t>i</a:t>
            </a:r>
            <a:r>
              <a:rPr lang="zh-CN" altLang="en-US" sz="2400" kern="0" dirty="0">
                <a:solidFill>
                  <a:schemeClr val="tx1"/>
                </a:solidFill>
                <a:ea typeface="+mj-ea"/>
              </a:rPr>
              <a:t>＝</a:t>
            </a:r>
            <a:r>
              <a:rPr lang="zh-CN" altLang="en-US" sz="2400" kern="0" dirty="0">
                <a:solidFill>
                  <a:schemeClr val="tx1"/>
                </a:solidFill>
                <a:ea typeface="+mj-ea"/>
                <a:sym typeface="Symbol" pitchFamily="2" charset="2"/>
              </a:rPr>
              <a:t></a:t>
            </a:r>
            <a:r>
              <a:rPr lang="en-US" altLang="zh-CN" sz="2400" kern="0" baseline="-25000" dirty="0">
                <a:solidFill>
                  <a:schemeClr val="tx1"/>
                </a:solidFill>
                <a:ea typeface="+mj-ea"/>
              </a:rPr>
              <a:t>j</a:t>
            </a:r>
            <a:r>
              <a:rPr lang="zh-CN" altLang="en-US" sz="2400" kern="0" dirty="0">
                <a:solidFill>
                  <a:schemeClr val="tx1"/>
                </a:solidFill>
                <a:ea typeface="+mj-ea"/>
              </a:rPr>
              <a:t>＝</a:t>
            </a:r>
            <a:r>
              <a:rPr lang="en-US" altLang="zh-CN" sz="2400" kern="0" dirty="0">
                <a:solidFill>
                  <a:schemeClr val="tx1"/>
                </a:solidFill>
                <a:ea typeface="+mj-ea"/>
              </a:rPr>
              <a:t>33.35</a:t>
            </a:r>
            <a:r>
              <a:rPr lang="en-US" altLang="zh-CN" sz="2400" kern="0" dirty="0">
                <a:solidFill>
                  <a:schemeClr val="tx1"/>
                </a:solidFill>
                <a:ea typeface="+mj-ea"/>
                <a:sym typeface="Symbol" pitchFamily="2" charset="2"/>
              </a:rPr>
              <a:t>10</a:t>
            </a:r>
            <a:r>
              <a:rPr lang="en-US" altLang="zh-CN" sz="2400" kern="0" baseline="30000" dirty="0">
                <a:solidFill>
                  <a:schemeClr val="tx1"/>
                </a:solidFill>
                <a:ea typeface="+mj-ea"/>
                <a:sym typeface="Symbol" pitchFamily="2" charset="2"/>
              </a:rPr>
              <a:t>-30</a:t>
            </a:r>
            <a:r>
              <a:rPr lang="en-US" altLang="zh-CN" sz="2400" kern="0" dirty="0">
                <a:solidFill>
                  <a:schemeClr val="tx1"/>
                </a:solidFill>
                <a:ea typeface="+mj-ea"/>
                <a:sym typeface="Symbol" pitchFamily="2" charset="2"/>
              </a:rPr>
              <a:t> </a:t>
            </a:r>
            <a:r>
              <a:rPr lang="en-US" altLang="zh-CN" sz="2400" kern="0" dirty="0" err="1">
                <a:solidFill>
                  <a:schemeClr val="tx1"/>
                </a:solidFill>
                <a:ea typeface="+mj-ea"/>
                <a:sym typeface="Symbol" pitchFamily="2" charset="2"/>
              </a:rPr>
              <a:t>cm</a:t>
            </a:r>
            <a:r>
              <a:rPr lang="en-US" altLang="zh-CN" sz="2400" kern="0" dirty="0">
                <a:solidFill>
                  <a:schemeClr val="tx1"/>
                </a:solidFill>
                <a:ea typeface="+mj-ea"/>
                <a:sym typeface="Symbol" pitchFamily="2" charset="2"/>
              </a:rPr>
              <a:t>(10 dB)</a:t>
            </a:r>
            <a:r>
              <a:rPr lang="zh-CN" altLang="en-US" sz="2400" kern="0" dirty="0">
                <a:solidFill>
                  <a:schemeClr val="tx1"/>
                </a:solidFill>
                <a:ea typeface="+mj-ea"/>
                <a:sym typeface="Symbol" pitchFamily="2" charset="2"/>
              </a:rPr>
              <a:t>，</a:t>
            </a:r>
            <a:r>
              <a:rPr lang="en-US" altLang="zh-CN" sz="2400" kern="0" dirty="0">
                <a:solidFill>
                  <a:schemeClr val="tx1"/>
                </a:solidFill>
                <a:ea typeface="+mj-ea"/>
                <a:sym typeface="Symbol" pitchFamily="2" charset="2"/>
              </a:rPr>
              <a:t>r=1 nm</a:t>
            </a:r>
            <a:r>
              <a:rPr lang="zh-CN" altLang="en-US" sz="2400" kern="0" dirty="0">
                <a:solidFill>
                  <a:schemeClr val="tx1"/>
                </a:solidFill>
                <a:ea typeface="+mj-ea"/>
                <a:sym typeface="Symbol" pitchFamily="2" charset="2"/>
              </a:rPr>
              <a:t>，</a:t>
            </a:r>
            <a:r>
              <a:rPr lang="en-US" altLang="zh-CN" sz="2400" kern="0" dirty="0">
                <a:solidFill>
                  <a:schemeClr val="tx1"/>
                </a:solidFill>
                <a:ea typeface="+mj-ea"/>
              </a:rPr>
              <a:t>T=300 K</a:t>
            </a:r>
            <a:r>
              <a:rPr lang="zh-CN" altLang="en-US" sz="2400" kern="0" dirty="0">
                <a:solidFill>
                  <a:schemeClr val="tx1"/>
                </a:solidFill>
                <a:ea typeface="+mj-ea"/>
              </a:rPr>
              <a:t>时，平均作用能为</a:t>
            </a:r>
            <a:r>
              <a:rPr lang="en-US" altLang="zh-CN" sz="2400" kern="0" dirty="0">
                <a:solidFill>
                  <a:schemeClr val="tx1"/>
                </a:solidFill>
                <a:ea typeface="+mj-ea"/>
              </a:rPr>
              <a:t>9.7 kJ/</a:t>
            </a:r>
            <a:r>
              <a:rPr lang="en-US" altLang="zh-CN" sz="2400" kern="0" dirty="0" err="1">
                <a:solidFill>
                  <a:schemeClr val="tx1"/>
                </a:solidFill>
                <a:ea typeface="+mj-ea"/>
              </a:rPr>
              <a:t>mol</a:t>
            </a:r>
            <a:r>
              <a:rPr lang="zh-CN" altLang="en-US" sz="2400" kern="0" dirty="0">
                <a:solidFill>
                  <a:schemeClr val="tx1"/>
                </a:solidFill>
                <a:ea typeface="+mj-ea"/>
              </a:rPr>
              <a:t>，而最大偶极相互作用能（偶极方向反平行）为</a:t>
            </a:r>
            <a:r>
              <a:rPr lang="en-US" altLang="zh-CN" sz="2400" kern="0" dirty="0">
                <a:solidFill>
                  <a:schemeClr val="tx1"/>
                </a:solidFill>
                <a:ea typeface="+mj-ea"/>
              </a:rPr>
              <a:t>50 kJ/</a:t>
            </a:r>
            <a:r>
              <a:rPr lang="en-US" altLang="zh-CN" sz="2400" kern="0" dirty="0" err="1">
                <a:solidFill>
                  <a:schemeClr val="tx1"/>
                </a:solidFill>
                <a:ea typeface="+mj-ea"/>
              </a:rPr>
              <a:t>mol</a:t>
            </a:r>
            <a:r>
              <a:rPr lang="zh-CN" altLang="en-US" sz="2400" kern="0" dirty="0">
                <a:solidFill>
                  <a:schemeClr val="tx1"/>
                </a:solidFill>
                <a:ea typeface="+mj-ea"/>
              </a:rPr>
              <a:t>。</a:t>
            </a:r>
          </a:p>
        </p:txBody>
      </p:sp>
      <p:graphicFrame>
        <p:nvGraphicFramePr>
          <p:cNvPr id="53" name="Object 1028">
            <a:extLst>
              <a:ext uri="{FF2B5EF4-FFF2-40B4-BE49-F238E27FC236}">
                <a16:creationId xmlns:a16="http://schemas.microsoft.com/office/drawing/2014/main" id="{0CCF3944-FCDA-B047-AACD-35C6B62DABBC}"/>
              </a:ext>
            </a:extLst>
          </p:cNvPr>
          <p:cNvGraphicFramePr>
            <a:graphicFrameLocks noChangeAspect="1"/>
          </p:cNvGraphicFramePr>
          <p:nvPr>
            <p:extLst>
              <p:ext uri="{D42A27DB-BD31-4B8C-83A1-F6EECF244321}">
                <p14:modId xmlns:p14="http://schemas.microsoft.com/office/powerpoint/2010/main" val="3370068969"/>
              </p:ext>
            </p:extLst>
          </p:nvPr>
        </p:nvGraphicFramePr>
        <p:xfrm>
          <a:off x="1571813" y="3497136"/>
          <a:ext cx="4764268" cy="952854"/>
        </p:xfrm>
        <a:graphic>
          <a:graphicData uri="http://schemas.openxmlformats.org/presentationml/2006/ole">
            <mc:AlternateContent xmlns:mc="http://schemas.openxmlformats.org/markup-compatibility/2006">
              <mc:Choice xmlns:v="urn:schemas-microsoft-com:vml" Requires="v">
                <p:oleObj name="Equation" r:id="rId2" imgW="58216800" imgH="14046200" progId="Equation.3">
                  <p:embed/>
                </p:oleObj>
              </mc:Choice>
              <mc:Fallback>
                <p:oleObj name="Equation" r:id="rId2" imgW="58216800" imgH="14046200" progId="Equation.3">
                  <p:embed/>
                  <p:pic>
                    <p:nvPicPr>
                      <p:cNvPr id="53" name="Object 1028">
                        <a:extLst>
                          <a:ext uri="{FF2B5EF4-FFF2-40B4-BE49-F238E27FC236}">
                            <a16:creationId xmlns:a16="http://schemas.microsoft.com/office/drawing/2014/main" id="{0CCF3944-FCDA-B047-AACD-35C6B62DA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813" y="3497136"/>
                        <a:ext cx="4764268" cy="952854"/>
                      </a:xfrm>
                      <a:prstGeom prst="rect">
                        <a:avLst/>
                      </a:prstGeom>
                      <a:noFill/>
                      <a:ln>
                        <a:noFill/>
                      </a:ln>
                      <a:effectLst/>
                    </p:spPr>
                  </p:pic>
                </p:oleObj>
              </mc:Fallback>
            </mc:AlternateContent>
          </a:graphicData>
        </a:graphic>
      </p:graphicFrame>
      <p:sp>
        <p:nvSpPr>
          <p:cNvPr id="2" name="灯片编号占位符 1">
            <a:extLst>
              <a:ext uri="{FF2B5EF4-FFF2-40B4-BE49-F238E27FC236}">
                <a16:creationId xmlns:a16="http://schemas.microsoft.com/office/drawing/2014/main" id="{EFC00FD9-BE57-B353-47EC-B69BABB1564E}"/>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14</a:t>
            </a:fld>
            <a:endParaRPr lang="en-US" altLang="zh-CN" dirty="0"/>
          </a:p>
        </p:txBody>
      </p:sp>
    </p:spTree>
    <p:extLst>
      <p:ext uri="{BB962C8B-B14F-4D97-AF65-F5344CB8AC3E}">
        <p14:creationId xmlns:p14="http://schemas.microsoft.com/office/powerpoint/2010/main" val="1362363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9794" name="Text Box 2"/>
          <p:cNvSpPr txBox="1">
            <a:spLocks noChangeArrowheads="1"/>
          </p:cNvSpPr>
          <p:nvPr/>
        </p:nvSpPr>
        <p:spPr bwMode="auto">
          <a:xfrm>
            <a:off x="395535" y="1167785"/>
            <a:ext cx="8352928" cy="87171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spcBef>
                <a:spcPct val="20000"/>
              </a:spcBef>
            </a:pPr>
            <a:r>
              <a:rPr kumimoji="0" lang="zh-CN" altLang="en-US" b="1" dirty="0">
                <a:solidFill>
                  <a:srgbClr val="261AE8"/>
                </a:solidFill>
              </a:rPr>
              <a:t>诱导力</a:t>
            </a:r>
            <a:r>
              <a:rPr kumimoji="0" lang="zh-CN" altLang="en-US" dirty="0"/>
              <a:t>：这是发生在极性分子和非极性分子之间以及极性分子和极性分子之间的作用力</a:t>
            </a:r>
            <a:endParaRPr kumimoji="0" lang="zh-CN" altLang="en-US" b="1" dirty="0"/>
          </a:p>
        </p:txBody>
      </p:sp>
      <p:pic>
        <p:nvPicPr>
          <p:cNvPr id="1569795" name="Picture 3" descr="FG13_2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576" y="5334785"/>
            <a:ext cx="2886808"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69796" name="Picture 4" descr="FG13_2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358480" y="5326867"/>
            <a:ext cx="2848708" cy="130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9797" name="AutoShape 5"/>
          <p:cNvSpPr>
            <a:spLocks noChangeArrowheads="1"/>
          </p:cNvSpPr>
          <p:nvPr/>
        </p:nvSpPr>
        <p:spPr bwMode="auto">
          <a:xfrm>
            <a:off x="4032738" y="5842002"/>
            <a:ext cx="1078523" cy="504825"/>
          </a:xfrm>
          <a:prstGeom prst="rightArrow">
            <a:avLst>
              <a:gd name="adj1" fmla="val 50000"/>
              <a:gd name="adj2" fmla="val 57862"/>
            </a:avLst>
          </a:prstGeom>
          <a:gradFill rotWithShape="0">
            <a:gsLst>
              <a:gs pos="0">
                <a:srgbClr val="FFFF00"/>
              </a:gs>
              <a:gs pos="100000">
                <a:srgbClr val="FF00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B8001B6B-17A4-2A4E-96EA-C1B63E7A4CC8}"/>
              </a:ext>
            </a:extLst>
          </p:cNvPr>
          <p:cNvSpPr/>
          <p:nvPr/>
        </p:nvSpPr>
        <p:spPr>
          <a:xfrm>
            <a:off x="539552" y="2051307"/>
            <a:ext cx="7272808" cy="1130246"/>
          </a:xfrm>
          <a:prstGeom prst="rect">
            <a:avLst/>
          </a:prstGeom>
        </p:spPr>
        <p:txBody>
          <a:bodyPr wrap="square">
            <a:spAutoFit/>
          </a:bodyPr>
          <a:lstStyle/>
          <a:p>
            <a:pPr>
              <a:lnSpc>
                <a:spcPct val="150000"/>
              </a:lnSpc>
              <a:spcBef>
                <a:spcPct val="50000"/>
              </a:spcBef>
            </a:pPr>
            <a:r>
              <a:rPr lang="zh-CN" altLang="en-US" b="1" dirty="0">
                <a:solidFill>
                  <a:srgbClr val="9900CC"/>
                </a:solidFill>
              </a:rPr>
              <a:t>诱导偶极距</a:t>
            </a:r>
            <a:r>
              <a:rPr lang="zh-CN" altLang="en-US" b="1" dirty="0">
                <a:solidFill>
                  <a:srgbClr val="9900CC"/>
                </a:solidFill>
                <a:sym typeface="Symbol" pitchFamily="2" charset="2"/>
              </a:rPr>
              <a:t></a:t>
            </a:r>
            <a:r>
              <a:rPr lang="zh-CN" altLang="en-US" b="1" dirty="0"/>
              <a:t> </a:t>
            </a:r>
            <a:r>
              <a:rPr lang="en-US" altLang="zh-CN" b="1" dirty="0"/>
              <a:t>——</a:t>
            </a:r>
            <a:r>
              <a:rPr lang="zh-CN" altLang="en-US" b="1" dirty="0"/>
              <a:t>与外加电场强度</a:t>
            </a:r>
            <a:r>
              <a:rPr lang="en-US" altLang="zh-CN" b="1" i="1" dirty="0"/>
              <a:t>E</a:t>
            </a:r>
            <a:r>
              <a:rPr lang="zh-CN" altLang="en-US" b="1" dirty="0"/>
              <a:t>成正比。</a:t>
            </a:r>
          </a:p>
          <a:p>
            <a:pPr>
              <a:lnSpc>
                <a:spcPct val="150000"/>
              </a:lnSpc>
              <a:buFont typeface="Wingdings" pitchFamily="2" charset="2"/>
              <a:buNone/>
            </a:pPr>
            <a:r>
              <a:rPr lang="zh-CN" altLang="en-US" b="1" dirty="0">
                <a:sym typeface="Symbol" pitchFamily="2" charset="2"/>
              </a:rPr>
              <a:t>          </a:t>
            </a:r>
            <a:r>
              <a:rPr lang="zh-CN" altLang="en-US" b="1" i="1" dirty="0">
                <a:sym typeface="Symbol" pitchFamily="2" charset="2"/>
              </a:rPr>
              <a:t></a:t>
            </a:r>
            <a:r>
              <a:rPr lang="zh-CN" altLang="en-US" b="1" dirty="0">
                <a:sym typeface="Symbol" pitchFamily="2" charset="2"/>
              </a:rPr>
              <a:t>＝</a:t>
            </a:r>
            <a:r>
              <a:rPr lang="zh-CN" altLang="en-US" b="1" i="1" dirty="0">
                <a:sym typeface="Symbol" pitchFamily="2" charset="2"/>
              </a:rPr>
              <a:t></a:t>
            </a:r>
            <a:r>
              <a:rPr lang="en-US" altLang="zh-CN" b="1" i="1" dirty="0">
                <a:sym typeface="Symbol" pitchFamily="2" charset="2"/>
              </a:rPr>
              <a:t>E</a:t>
            </a:r>
            <a:r>
              <a:rPr lang="zh-CN" altLang="en-US" b="1" i="1" dirty="0">
                <a:sym typeface="Symbol" pitchFamily="2" charset="2"/>
              </a:rPr>
              <a:t>，</a:t>
            </a:r>
            <a:r>
              <a:rPr lang="en-US" altLang="zh-CN" b="1" dirty="0">
                <a:sym typeface="Symbol" pitchFamily="2" charset="2"/>
              </a:rPr>
              <a:t> </a:t>
            </a:r>
            <a:r>
              <a:rPr lang="zh-CN" altLang="en-US" b="1" dirty="0">
                <a:sym typeface="Symbol" pitchFamily="2" charset="2"/>
              </a:rPr>
              <a:t>为被诱导分子的极化率。</a:t>
            </a:r>
          </a:p>
        </p:txBody>
      </p:sp>
      <p:sp>
        <p:nvSpPr>
          <p:cNvPr id="3" name="矩形 2">
            <a:extLst>
              <a:ext uri="{FF2B5EF4-FFF2-40B4-BE49-F238E27FC236}">
                <a16:creationId xmlns:a16="http://schemas.microsoft.com/office/drawing/2014/main" id="{5DD19DE2-926C-5C42-86E4-668115070469}"/>
              </a:ext>
            </a:extLst>
          </p:cNvPr>
          <p:cNvSpPr/>
          <p:nvPr/>
        </p:nvSpPr>
        <p:spPr>
          <a:xfrm>
            <a:off x="229006" y="3363088"/>
            <a:ext cx="8685985" cy="835806"/>
          </a:xfrm>
          <a:prstGeom prst="rect">
            <a:avLst/>
          </a:prstGeom>
        </p:spPr>
        <p:txBody>
          <a:bodyPr wrap="square">
            <a:spAutoFit/>
          </a:bodyPr>
          <a:lstStyle/>
          <a:p>
            <a:pPr>
              <a:lnSpc>
                <a:spcPct val="130000"/>
              </a:lnSpc>
              <a:buFont typeface="Wingdings" pitchFamily="2" charset="2"/>
              <a:buNone/>
            </a:pPr>
            <a:r>
              <a:rPr lang="zh-CN" altLang="en-US" sz="2000" dirty="0">
                <a:latin typeface="SimHei" panose="02010609060101010101" pitchFamily="49" charset="-122"/>
                <a:ea typeface="SimHei" panose="02010609060101010101" pitchFamily="49" charset="-122"/>
              </a:rPr>
              <a:t>一个非极性（或弱极性）分子 </a:t>
            </a:r>
            <a:r>
              <a:rPr lang="en-US" altLang="zh-CN" sz="2000" dirty="0" err="1">
                <a:latin typeface="SimHei" panose="02010609060101010101" pitchFamily="49" charset="-122"/>
                <a:ea typeface="SimHei" panose="02010609060101010101" pitchFamily="49" charset="-122"/>
              </a:rPr>
              <a:t>i</a:t>
            </a:r>
            <a:r>
              <a:rPr lang="zh-CN" altLang="en-US" sz="2000" dirty="0">
                <a:latin typeface="SimHei" panose="02010609060101010101" pitchFamily="49" charset="-122"/>
                <a:ea typeface="SimHei" panose="02010609060101010101" pitchFamily="49" charset="-122"/>
              </a:rPr>
              <a:t> 处于邻近极性分子 </a:t>
            </a:r>
            <a:r>
              <a:rPr lang="en-US" altLang="zh-CN" sz="2000" dirty="0">
                <a:latin typeface="SimHei" panose="02010609060101010101" pitchFamily="49" charset="-122"/>
                <a:ea typeface="SimHei" panose="02010609060101010101" pitchFamily="49" charset="-122"/>
              </a:rPr>
              <a:t>j</a:t>
            </a:r>
            <a:r>
              <a:rPr lang="zh-CN" altLang="en-US" sz="2000" dirty="0">
                <a:latin typeface="SimHei" panose="02010609060101010101" pitchFamily="49" charset="-122"/>
                <a:ea typeface="SimHei" panose="02010609060101010101" pitchFamily="49" charset="-122"/>
              </a:rPr>
              <a:t> 的电场中时，所产生的平均诱导能为：</a:t>
            </a:r>
          </a:p>
        </p:txBody>
      </p:sp>
      <p:graphicFrame>
        <p:nvGraphicFramePr>
          <p:cNvPr id="11" name="Object 4">
            <a:extLst>
              <a:ext uri="{FF2B5EF4-FFF2-40B4-BE49-F238E27FC236}">
                <a16:creationId xmlns:a16="http://schemas.microsoft.com/office/drawing/2014/main" id="{FDB9EF14-849D-A144-BFED-0FB6326F0897}"/>
              </a:ext>
            </a:extLst>
          </p:cNvPr>
          <p:cNvGraphicFramePr>
            <a:graphicFrameLocks noChangeAspect="1"/>
          </p:cNvGraphicFramePr>
          <p:nvPr/>
        </p:nvGraphicFramePr>
        <p:xfrm>
          <a:off x="1907704" y="4424014"/>
          <a:ext cx="4770084" cy="989443"/>
        </p:xfrm>
        <a:graphic>
          <a:graphicData uri="http://schemas.openxmlformats.org/presentationml/2006/ole">
            <mc:AlternateContent xmlns:mc="http://schemas.openxmlformats.org/markup-compatibility/2006">
              <mc:Choice xmlns:v="urn:schemas-microsoft-com:vml" Requires="v">
                <p:oleObj name="Equation" r:id="rId4" imgW="67881500" imgH="12585700" progId="Equation.3">
                  <p:embed/>
                </p:oleObj>
              </mc:Choice>
              <mc:Fallback>
                <p:oleObj name="Equation" r:id="rId4" imgW="67881500" imgH="12585700" progId="Equation.3">
                  <p:embed/>
                  <p:pic>
                    <p:nvPicPr>
                      <p:cNvPr id="11" name="Object 4">
                        <a:extLst>
                          <a:ext uri="{FF2B5EF4-FFF2-40B4-BE49-F238E27FC236}">
                            <a16:creationId xmlns:a16="http://schemas.microsoft.com/office/drawing/2014/main" id="{FDB9EF14-849D-A144-BFED-0FB6326F08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7704" y="4424014"/>
                        <a:ext cx="4770084" cy="989443"/>
                      </a:xfrm>
                      <a:prstGeom prst="rect">
                        <a:avLst/>
                      </a:prstGeom>
                      <a:noFill/>
                      <a:ln>
                        <a:noFill/>
                      </a:ln>
                      <a:effectLst/>
                    </p:spPr>
                  </p:pic>
                </p:oleObj>
              </mc:Fallback>
            </mc:AlternateContent>
          </a:graphicData>
        </a:graphic>
      </p:graphicFrame>
      <p:sp>
        <p:nvSpPr>
          <p:cNvPr id="12" name="Rectangle 5">
            <a:extLst>
              <a:ext uri="{FF2B5EF4-FFF2-40B4-BE49-F238E27FC236}">
                <a16:creationId xmlns:a16="http://schemas.microsoft.com/office/drawing/2014/main" id="{7FA06234-495C-9342-A702-358B98D2B845}"/>
              </a:ext>
            </a:extLst>
          </p:cNvPr>
          <p:cNvSpPr>
            <a:spLocks noChangeArrowheads="1"/>
          </p:cNvSpPr>
          <p:nvPr/>
        </p:nvSpPr>
        <p:spPr bwMode="auto">
          <a:xfrm>
            <a:off x="2729073" y="183606"/>
            <a:ext cx="3503559"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r>
              <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2</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a:t>
            </a:r>
            <a:r>
              <a:rPr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诱导</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rPr>
              <a:t>力</a:t>
            </a:r>
            <a:endPar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endParaRPr>
          </a:p>
        </p:txBody>
      </p:sp>
      <p:sp>
        <p:nvSpPr>
          <p:cNvPr id="4" name="灯片编号占位符 1">
            <a:extLst>
              <a:ext uri="{FF2B5EF4-FFF2-40B4-BE49-F238E27FC236}">
                <a16:creationId xmlns:a16="http://schemas.microsoft.com/office/drawing/2014/main" id="{6EC58559-37AA-64B1-DE2F-1F564347B59F}"/>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15</a:t>
            </a:fld>
            <a:endParaRPr lang="en-US" altLang="zh-CN" dirty="0"/>
          </a:p>
        </p:txBody>
      </p:sp>
    </p:spTree>
    <p:extLst>
      <p:ext uri="{BB962C8B-B14F-4D97-AF65-F5344CB8AC3E}">
        <p14:creationId xmlns:p14="http://schemas.microsoft.com/office/powerpoint/2010/main" val="34051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70819" name="Text Box 3"/>
          <p:cNvSpPr txBox="1">
            <a:spLocks noChangeArrowheads="1"/>
          </p:cNvSpPr>
          <p:nvPr/>
        </p:nvSpPr>
        <p:spPr bwMode="auto">
          <a:xfrm>
            <a:off x="303335" y="1219198"/>
            <a:ext cx="8557737" cy="46544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spcBef>
                <a:spcPct val="20000"/>
              </a:spcBef>
            </a:pPr>
            <a:r>
              <a:rPr kumimoji="0" lang="zh-CN" altLang="en-US" b="1" dirty="0">
                <a:solidFill>
                  <a:srgbClr val="261AE8"/>
                </a:solidFill>
              </a:rPr>
              <a:t>色散力</a:t>
            </a:r>
            <a:r>
              <a:rPr kumimoji="0" lang="zh-CN" altLang="en-US" b="1" dirty="0"/>
              <a:t>：非极性分子之间的作用力。</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3">
            <a:extLst>
              <a:ext uri="{FF2B5EF4-FFF2-40B4-BE49-F238E27FC236}">
                <a16:creationId xmlns:a16="http://schemas.microsoft.com/office/drawing/2014/main" id="{D17BA49F-39E2-0447-9259-0436D726CB39}"/>
              </a:ext>
            </a:extLst>
          </p:cNvPr>
          <p:cNvSpPr txBox="1">
            <a:spLocks noChangeArrowheads="1"/>
          </p:cNvSpPr>
          <p:nvPr/>
        </p:nvSpPr>
        <p:spPr>
          <a:xfrm>
            <a:off x="396875" y="2061270"/>
            <a:ext cx="4037012" cy="3671986"/>
          </a:xfrm>
          <a:prstGeom prst="rect">
            <a:avLst/>
          </a:prstGeom>
          <a:noFill/>
          <a:ln w="25400" cap="flat">
            <a:solidFill>
              <a:srgbClr val="3333CC"/>
            </a:solidFill>
            <a:prstDash val="dash"/>
            <a:miter lim="800000"/>
            <a:headEnd/>
            <a:tailEnd/>
          </a:ln>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buFont typeface="Wingdings" pitchFamily="2" charset="2"/>
              <a:buNone/>
            </a:pPr>
            <a:r>
              <a:rPr lang="en-US" altLang="zh-CN" sz="2400" kern="0">
                <a:solidFill>
                  <a:srgbClr val="800080"/>
                </a:solidFill>
                <a:latin typeface="Times New Roman" panose="02020603050405020304" pitchFamily="18" charset="0"/>
              </a:rPr>
              <a:t>i</a:t>
            </a:r>
            <a:r>
              <a:rPr lang="zh-CN" altLang="en-US" sz="2400" kern="0">
                <a:solidFill>
                  <a:srgbClr val="800080"/>
                </a:solidFill>
                <a:latin typeface="Times New Roman" panose="02020603050405020304" pitchFamily="18" charset="0"/>
              </a:rPr>
              <a:t>分子中产生</a:t>
            </a:r>
            <a:r>
              <a:rPr lang="zh-CN" altLang="en-US" sz="2400" kern="0">
                <a:solidFill>
                  <a:srgbClr val="FF0000"/>
                </a:solidFill>
                <a:latin typeface="Times New Roman" panose="02020603050405020304" pitchFamily="18" charset="0"/>
              </a:rPr>
              <a:t>瞬时</a:t>
            </a:r>
            <a:r>
              <a:rPr lang="zh-CN" altLang="en-US" sz="2400" kern="0">
                <a:solidFill>
                  <a:srgbClr val="800080"/>
                </a:solidFill>
                <a:latin typeface="Times New Roman" panose="02020603050405020304" pitchFamily="18" charset="0"/>
              </a:rPr>
              <a:t>偶极矩</a:t>
            </a:r>
          </a:p>
          <a:p>
            <a:pPr>
              <a:buFont typeface="Wingdings" pitchFamily="2" charset="2"/>
              <a:buNone/>
            </a:pPr>
            <a:endParaRPr lang="zh-CN" altLang="en-US" sz="2000" kern="0">
              <a:latin typeface="Times New Roman" panose="02020603050405020304" pitchFamily="18" charset="0"/>
            </a:endParaRPr>
          </a:p>
          <a:p>
            <a:pPr>
              <a:buFont typeface="Wingdings" pitchFamily="2" charset="2"/>
              <a:buNone/>
            </a:pPr>
            <a:r>
              <a:rPr lang="zh-CN" altLang="en-US" sz="2000" kern="0">
                <a:latin typeface="Times New Roman" panose="02020603050405020304" pitchFamily="18" charset="0"/>
              </a:rPr>
              <a:t>                </a:t>
            </a:r>
            <a:r>
              <a:rPr lang="en-US" altLang="zh-CN" sz="2000" kern="0">
                <a:latin typeface="Times New Roman" panose="02020603050405020304" pitchFamily="18" charset="0"/>
              </a:rPr>
              <a:t>i                           j</a:t>
            </a:r>
          </a:p>
          <a:p>
            <a:pPr>
              <a:buFont typeface="Wingdings" pitchFamily="2" charset="2"/>
              <a:buNone/>
            </a:pPr>
            <a:endParaRPr lang="en-US" altLang="zh-CN" sz="2000" kern="0">
              <a:latin typeface="Times New Roman" panose="02020603050405020304" pitchFamily="18" charset="0"/>
            </a:endParaRPr>
          </a:p>
          <a:p>
            <a:pPr>
              <a:buFont typeface="Wingdings" pitchFamily="2" charset="2"/>
              <a:buNone/>
            </a:pPr>
            <a:endParaRPr lang="en-US" altLang="zh-CN" sz="2000" kern="0">
              <a:latin typeface="Times New Roman" panose="02020603050405020304" pitchFamily="18" charset="0"/>
            </a:endParaRPr>
          </a:p>
          <a:p>
            <a:pPr>
              <a:buFont typeface="Wingdings" pitchFamily="2" charset="2"/>
              <a:buNone/>
            </a:pPr>
            <a:endParaRPr lang="en-US" altLang="zh-CN" sz="2000" kern="0">
              <a:latin typeface="Times New Roman" panose="02020603050405020304" pitchFamily="18" charset="0"/>
            </a:endParaRPr>
          </a:p>
          <a:p>
            <a:pPr>
              <a:buFont typeface="Wingdings" pitchFamily="2" charset="2"/>
              <a:buNone/>
            </a:pPr>
            <a:endParaRPr lang="en-US" altLang="zh-CN" sz="2000" kern="0">
              <a:latin typeface="Times New Roman" panose="02020603050405020304" pitchFamily="18" charset="0"/>
            </a:endParaRPr>
          </a:p>
          <a:p>
            <a:pPr>
              <a:buFont typeface="Wingdings" pitchFamily="2" charset="2"/>
              <a:buNone/>
            </a:pPr>
            <a:r>
              <a:rPr lang="en-US" altLang="zh-CN" sz="2000" kern="0">
                <a:latin typeface="Times New Roman" panose="02020603050405020304" pitchFamily="18" charset="0"/>
              </a:rPr>
              <a:t> </a:t>
            </a:r>
          </a:p>
          <a:p>
            <a:pPr>
              <a:buFont typeface="Wingdings" pitchFamily="2" charset="2"/>
              <a:buNone/>
            </a:pPr>
            <a:r>
              <a:rPr lang="en-US" altLang="zh-CN" sz="2000" kern="0">
                <a:latin typeface="Times New Roman" panose="02020603050405020304" pitchFamily="18" charset="0"/>
              </a:rPr>
              <a:t>             </a:t>
            </a:r>
            <a:r>
              <a:rPr lang="en-US" altLang="zh-CN" sz="2000" kern="0">
                <a:latin typeface="Times New Roman" panose="02020603050405020304" pitchFamily="18" charset="0"/>
                <a:sym typeface="Symbol" pitchFamily="2" charset="2"/>
              </a:rPr>
              <a:t></a:t>
            </a:r>
            <a:r>
              <a:rPr lang="zh-CN" altLang="en-US" sz="2000" kern="0" baseline="30000">
                <a:latin typeface="Times New Roman" panose="02020603050405020304" pitchFamily="18" charset="0"/>
                <a:sym typeface="Symbol" pitchFamily="2" charset="2"/>
              </a:rPr>
              <a:t>＋ </a:t>
            </a:r>
            <a:r>
              <a:rPr lang="zh-CN" altLang="en-US" sz="2000" kern="0">
                <a:latin typeface="Times New Roman" panose="02020603050405020304" pitchFamily="18" charset="0"/>
                <a:sym typeface="Symbol" pitchFamily="2" charset="2"/>
              </a:rPr>
              <a:t></a:t>
            </a:r>
            <a:r>
              <a:rPr lang="zh-CN" altLang="en-US" sz="2000" kern="0" baseline="30000">
                <a:latin typeface="Times New Roman" panose="02020603050405020304" pitchFamily="18" charset="0"/>
                <a:sym typeface="Symbol" pitchFamily="2" charset="2"/>
              </a:rPr>
              <a:t> </a:t>
            </a:r>
            <a:r>
              <a:rPr lang="zh-CN" altLang="en-US" sz="2000" kern="0">
                <a:latin typeface="Times New Roman" panose="02020603050405020304" pitchFamily="18" charset="0"/>
                <a:sym typeface="Symbol" pitchFamily="2" charset="2"/>
              </a:rPr>
              <a:t></a:t>
            </a:r>
            <a:r>
              <a:rPr lang="zh-CN" altLang="en-US" sz="2000" kern="0" baseline="30000">
                <a:latin typeface="Times New Roman" panose="02020603050405020304" pitchFamily="18" charset="0"/>
                <a:sym typeface="Symbol" pitchFamily="2" charset="2"/>
              </a:rPr>
              <a:t>－               </a:t>
            </a:r>
            <a:r>
              <a:rPr lang="zh-CN" altLang="en-US" sz="2000" kern="0">
                <a:latin typeface="Times New Roman" panose="02020603050405020304" pitchFamily="18" charset="0"/>
                <a:sym typeface="Symbol" pitchFamily="2" charset="2"/>
              </a:rPr>
              <a:t>未被诱导</a:t>
            </a:r>
            <a:endParaRPr lang="zh-CN" altLang="en-US" sz="2000" kern="0" dirty="0">
              <a:latin typeface="Times New Roman" panose="02020603050405020304" pitchFamily="18" charset="0"/>
            </a:endParaRPr>
          </a:p>
        </p:txBody>
      </p:sp>
      <p:sp>
        <p:nvSpPr>
          <p:cNvPr id="8" name="Rectangle 4">
            <a:extLst>
              <a:ext uri="{FF2B5EF4-FFF2-40B4-BE49-F238E27FC236}">
                <a16:creationId xmlns:a16="http://schemas.microsoft.com/office/drawing/2014/main" id="{D94BDA0B-009A-934B-8522-B9D18972696F}"/>
              </a:ext>
            </a:extLst>
          </p:cNvPr>
          <p:cNvSpPr txBox="1">
            <a:spLocks noChangeArrowheads="1"/>
          </p:cNvSpPr>
          <p:nvPr/>
        </p:nvSpPr>
        <p:spPr>
          <a:xfrm>
            <a:off x="4572000" y="2061270"/>
            <a:ext cx="4038600" cy="3671986"/>
          </a:xfrm>
          <a:prstGeom prst="rect">
            <a:avLst/>
          </a:prstGeom>
          <a:noFill/>
          <a:ln w="25400" cap="flat">
            <a:solidFill>
              <a:srgbClr val="3333CC"/>
            </a:solidFill>
            <a:prstDash val="dash"/>
            <a:miter lim="800000"/>
            <a:headEnd/>
            <a:tailEnd/>
          </a:ln>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buFont typeface="Wingdings" pitchFamily="2" charset="2"/>
              <a:buNone/>
            </a:pPr>
            <a:r>
              <a:rPr lang="en-US" altLang="zh-CN" sz="2400" kern="0">
                <a:solidFill>
                  <a:srgbClr val="800080"/>
                </a:solidFill>
                <a:latin typeface="Times New Roman" panose="02020603050405020304" pitchFamily="18" charset="0"/>
              </a:rPr>
              <a:t>j</a:t>
            </a:r>
            <a:r>
              <a:rPr lang="zh-CN" altLang="en-US" sz="2400" kern="0">
                <a:solidFill>
                  <a:srgbClr val="800080"/>
                </a:solidFill>
                <a:latin typeface="Times New Roman" panose="02020603050405020304" pitchFamily="18" charset="0"/>
              </a:rPr>
              <a:t>分子被</a:t>
            </a:r>
            <a:r>
              <a:rPr lang="zh-CN" altLang="en-US" sz="2400" kern="0">
                <a:solidFill>
                  <a:srgbClr val="FF0000"/>
                </a:solidFill>
                <a:latin typeface="Times New Roman" panose="02020603050405020304" pitchFamily="18" charset="0"/>
              </a:rPr>
              <a:t>诱导</a:t>
            </a:r>
            <a:r>
              <a:rPr lang="zh-CN" altLang="en-US" sz="2400" kern="0">
                <a:solidFill>
                  <a:srgbClr val="800080"/>
                </a:solidFill>
                <a:latin typeface="Times New Roman" panose="02020603050405020304" pitchFamily="18" charset="0"/>
              </a:rPr>
              <a:t>产生偶极矩</a:t>
            </a:r>
          </a:p>
          <a:p>
            <a:pPr>
              <a:buFont typeface="Wingdings" pitchFamily="2" charset="2"/>
              <a:buNone/>
            </a:pPr>
            <a:endParaRPr lang="zh-CN" altLang="en-US" sz="2400" kern="0">
              <a:solidFill>
                <a:srgbClr val="800080"/>
              </a:solidFill>
              <a:latin typeface="Times New Roman" panose="02020603050405020304" pitchFamily="18" charset="0"/>
            </a:endParaRPr>
          </a:p>
          <a:p>
            <a:pPr>
              <a:buFont typeface="Wingdings" pitchFamily="2" charset="2"/>
              <a:buNone/>
            </a:pPr>
            <a:r>
              <a:rPr lang="zh-CN" altLang="en-US" sz="2200" kern="0">
                <a:latin typeface="Times New Roman" panose="02020603050405020304" pitchFamily="18" charset="0"/>
              </a:rPr>
              <a:t>                   </a:t>
            </a:r>
            <a:r>
              <a:rPr lang="en-US" altLang="zh-CN" sz="2200" kern="0">
                <a:latin typeface="Times New Roman" panose="02020603050405020304" pitchFamily="18" charset="0"/>
              </a:rPr>
              <a:t>i                        j</a:t>
            </a:r>
          </a:p>
          <a:p>
            <a:pPr>
              <a:buFont typeface="Wingdings" pitchFamily="2" charset="2"/>
              <a:buNone/>
            </a:pPr>
            <a:endParaRPr lang="en-US" altLang="zh-CN" sz="2200" kern="0">
              <a:latin typeface="Times New Roman" panose="02020603050405020304" pitchFamily="18" charset="0"/>
            </a:endParaRPr>
          </a:p>
          <a:p>
            <a:pPr>
              <a:buFont typeface="Wingdings" pitchFamily="2" charset="2"/>
              <a:buNone/>
            </a:pPr>
            <a:endParaRPr lang="en-US" altLang="zh-CN" sz="2200" kern="0">
              <a:latin typeface="Times New Roman" panose="02020603050405020304" pitchFamily="18" charset="0"/>
            </a:endParaRPr>
          </a:p>
          <a:p>
            <a:pPr>
              <a:buFont typeface="Wingdings" pitchFamily="2" charset="2"/>
              <a:buNone/>
            </a:pPr>
            <a:endParaRPr lang="en-US" altLang="zh-CN" sz="2200" kern="0">
              <a:latin typeface="Times New Roman" panose="02020603050405020304" pitchFamily="18" charset="0"/>
            </a:endParaRPr>
          </a:p>
          <a:p>
            <a:pPr>
              <a:buFont typeface="Wingdings" pitchFamily="2" charset="2"/>
              <a:buNone/>
            </a:pPr>
            <a:endParaRPr lang="en-US" altLang="zh-CN" sz="2200" kern="0">
              <a:latin typeface="Times New Roman" panose="02020603050405020304" pitchFamily="18" charset="0"/>
            </a:endParaRPr>
          </a:p>
          <a:p>
            <a:pPr>
              <a:buFont typeface="Wingdings" pitchFamily="2" charset="2"/>
              <a:buNone/>
            </a:pPr>
            <a:r>
              <a:rPr lang="en-US" altLang="zh-CN" sz="2200" kern="0">
                <a:latin typeface="Times New Roman" panose="02020603050405020304" pitchFamily="18" charset="0"/>
                <a:sym typeface="Symbol" pitchFamily="2" charset="2"/>
              </a:rPr>
              <a:t>             </a:t>
            </a:r>
            <a:r>
              <a:rPr lang="zh-CN" altLang="en-US" sz="2200" kern="0" baseline="30000">
                <a:latin typeface="Times New Roman" panose="02020603050405020304" pitchFamily="18" charset="0"/>
                <a:sym typeface="Symbol" pitchFamily="2" charset="2"/>
              </a:rPr>
              <a:t>＋ </a:t>
            </a:r>
            <a:r>
              <a:rPr lang="zh-CN" altLang="en-US" sz="2200" kern="0">
                <a:latin typeface="Times New Roman" panose="02020603050405020304" pitchFamily="18" charset="0"/>
                <a:sym typeface="Symbol" pitchFamily="2" charset="2"/>
              </a:rPr>
              <a:t></a:t>
            </a:r>
            <a:r>
              <a:rPr lang="zh-CN" altLang="en-US" sz="2200" kern="0" baseline="30000">
                <a:latin typeface="Times New Roman" panose="02020603050405020304" pitchFamily="18" charset="0"/>
                <a:sym typeface="Symbol" pitchFamily="2" charset="2"/>
              </a:rPr>
              <a:t> </a:t>
            </a:r>
            <a:r>
              <a:rPr lang="zh-CN" altLang="en-US" sz="2200" kern="0">
                <a:latin typeface="Times New Roman" panose="02020603050405020304" pitchFamily="18" charset="0"/>
                <a:sym typeface="Symbol" pitchFamily="2" charset="2"/>
              </a:rPr>
              <a:t></a:t>
            </a:r>
            <a:r>
              <a:rPr lang="zh-CN" altLang="en-US" sz="2200" kern="0" baseline="30000">
                <a:latin typeface="Times New Roman" panose="02020603050405020304" pitchFamily="18" charset="0"/>
                <a:sym typeface="Symbol" pitchFamily="2" charset="2"/>
              </a:rPr>
              <a:t>－               </a:t>
            </a:r>
            <a:r>
              <a:rPr lang="zh-CN" altLang="en-US" sz="2200" kern="0">
                <a:latin typeface="Times New Roman" panose="02020603050405020304" pitchFamily="18" charset="0"/>
                <a:sym typeface="Symbol" pitchFamily="2" charset="2"/>
              </a:rPr>
              <a:t></a:t>
            </a:r>
            <a:r>
              <a:rPr lang="zh-CN" altLang="en-US" sz="2200" kern="0" baseline="30000">
                <a:latin typeface="Times New Roman" panose="02020603050405020304" pitchFamily="18" charset="0"/>
                <a:sym typeface="Symbol" pitchFamily="2" charset="2"/>
              </a:rPr>
              <a:t>＋ </a:t>
            </a:r>
            <a:r>
              <a:rPr lang="zh-CN" altLang="en-US" sz="2200" kern="0">
                <a:latin typeface="Times New Roman" panose="02020603050405020304" pitchFamily="18" charset="0"/>
                <a:sym typeface="Symbol" pitchFamily="2" charset="2"/>
              </a:rPr>
              <a:t></a:t>
            </a:r>
            <a:r>
              <a:rPr lang="zh-CN" altLang="en-US" sz="2200" kern="0" baseline="30000">
                <a:latin typeface="Times New Roman" panose="02020603050405020304" pitchFamily="18" charset="0"/>
                <a:sym typeface="Symbol" pitchFamily="2" charset="2"/>
              </a:rPr>
              <a:t> </a:t>
            </a:r>
            <a:r>
              <a:rPr lang="zh-CN" altLang="en-US" sz="2200" kern="0">
                <a:latin typeface="Times New Roman" panose="02020603050405020304" pitchFamily="18" charset="0"/>
                <a:sym typeface="Symbol" pitchFamily="2" charset="2"/>
              </a:rPr>
              <a:t></a:t>
            </a:r>
            <a:r>
              <a:rPr lang="zh-CN" altLang="en-US" sz="2200" kern="0" baseline="30000">
                <a:latin typeface="Times New Roman" panose="02020603050405020304" pitchFamily="18" charset="0"/>
                <a:sym typeface="Symbol" pitchFamily="2" charset="2"/>
              </a:rPr>
              <a:t>－</a:t>
            </a:r>
            <a:endParaRPr lang="zh-CN" altLang="en-US" sz="2200" kern="0" dirty="0">
              <a:latin typeface="Times New Roman" panose="02020603050405020304" pitchFamily="18" charset="0"/>
            </a:endParaRPr>
          </a:p>
        </p:txBody>
      </p:sp>
      <p:grpSp>
        <p:nvGrpSpPr>
          <p:cNvPr id="9" name="组合 8">
            <a:extLst>
              <a:ext uri="{FF2B5EF4-FFF2-40B4-BE49-F238E27FC236}">
                <a16:creationId xmlns:a16="http://schemas.microsoft.com/office/drawing/2014/main" id="{8696F58F-2D3E-0340-815F-9EDDC18CA734}"/>
              </a:ext>
            </a:extLst>
          </p:cNvPr>
          <p:cNvGrpSpPr/>
          <p:nvPr/>
        </p:nvGrpSpPr>
        <p:grpSpPr>
          <a:xfrm>
            <a:off x="1116186" y="3429000"/>
            <a:ext cx="7158038" cy="1349375"/>
            <a:chOff x="1219200" y="3581400"/>
            <a:chExt cx="7158038" cy="1349375"/>
          </a:xfrm>
        </p:grpSpPr>
        <p:sp>
          <p:nvSpPr>
            <p:cNvPr id="10" name="Oval 5">
              <a:extLst>
                <a:ext uri="{FF2B5EF4-FFF2-40B4-BE49-F238E27FC236}">
                  <a16:creationId xmlns:a16="http://schemas.microsoft.com/office/drawing/2014/main" id="{70B5DBF3-8006-3C48-AF7E-758E91E5E231}"/>
                </a:ext>
              </a:extLst>
            </p:cNvPr>
            <p:cNvSpPr>
              <a:spLocks noChangeArrowheads="1"/>
            </p:cNvSpPr>
            <p:nvPr/>
          </p:nvSpPr>
          <p:spPr bwMode="auto">
            <a:xfrm>
              <a:off x="1219200" y="3886200"/>
              <a:ext cx="685800" cy="6858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6">
              <a:extLst>
                <a:ext uri="{FF2B5EF4-FFF2-40B4-BE49-F238E27FC236}">
                  <a16:creationId xmlns:a16="http://schemas.microsoft.com/office/drawing/2014/main" id="{6359B2DB-22AA-974B-87B3-AF905C68C98E}"/>
                </a:ext>
              </a:extLst>
            </p:cNvPr>
            <p:cNvSpPr>
              <a:spLocks noChangeArrowheads="1"/>
            </p:cNvSpPr>
            <p:nvPr/>
          </p:nvSpPr>
          <p:spPr bwMode="auto">
            <a:xfrm>
              <a:off x="3048000" y="3886200"/>
              <a:ext cx="685800" cy="68580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7">
              <a:extLst>
                <a:ext uri="{FF2B5EF4-FFF2-40B4-BE49-F238E27FC236}">
                  <a16:creationId xmlns:a16="http://schemas.microsoft.com/office/drawing/2014/main" id="{A564CAF2-DE1A-C442-AC60-7852E5BAEBC8}"/>
                </a:ext>
              </a:extLst>
            </p:cNvPr>
            <p:cNvSpPr>
              <a:spLocks noChangeArrowheads="1"/>
            </p:cNvSpPr>
            <p:nvPr/>
          </p:nvSpPr>
          <p:spPr bwMode="auto">
            <a:xfrm>
              <a:off x="5791200" y="3940175"/>
              <a:ext cx="604838" cy="685800"/>
            </a:xfrm>
            <a:prstGeom prst="ellipse">
              <a:avLst/>
            </a:prstGeom>
            <a:solidFill>
              <a:srgbClr val="0000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8">
              <a:extLst>
                <a:ext uri="{FF2B5EF4-FFF2-40B4-BE49-F238E27FC236}">
                  <a16:creationId xmlns:a16="http://schemas.microsoft.com/office/drawing/2014/main" id="{C3D96E28-C818-8145-B424-51DA5E00562B}"/>
                </a:ext>
              </a:extLst>
            </p:cNvPr>
            <p:cNvSpPr>
              <a:spLocks noChangeArrowheads="1"/>
            </p:cNvSpPr>
            <p:nvPr/>
          </p:nvSpPr>
          <p:spPr bwMode="auto">
            <a:xfrm>
              <a:off x="7519988" y="3940175"/>
              <a:ext cx="628650" cy="685800"/>
            </a:xfrm>
            <a:prstGeom prst="ellipse">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9">
              <a:extLst>
                <a:ext uri="{FF2B5EF4-FFF2-40B4-BE49-F238E27FC236}">
                  <a16:creationId xmlns:a16="http://schemas.microsoft.com/office/drawing/2014/main" id="{0774DBB4-604B-AB4A-A88D-BAF9FB8396E4}"/>
                </a:ext>
              </a:extLst>
            </p:cNvPr>
            <p:cNvSpPr>
              <a:spLocks noChangeArrowheads="1"/>
            </p:cNvSpPr>
            <p:nvPr/>
          </p:nvSpPr>
          <p:spPr bwMode="auto">
            <a:xfrm>
              <a:off x="1524000" y="35814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1">
              <a:extLst>
                <a:ext uri="{FF2B5EF4-FFF2-40B4-BE49-F238E27FC236}">
                  <a16:creationId xmlns:a16="http://schemas.microsoft.com/office/drawing/2014/main" id="{B0B88FDD-EA02-AF44-B62F-062C945B4FEF}"/>
                </a:ext>
              </a:extLst>
            </p:cNvPr>
            <p:cNvSpPr>
              <a:spLocks noChangeArrowheads="1"/>
            </p:cNvSpPr>
            <p:nvPr/>
          </p:nvSpPr>
          <p:spPr bwMode="auto">
            <a:xfrm>
              <a:off x="1524000" y="47244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3">
              <a:extLst>
                <a:ext uri="{FF2B5EF4-FFF2-40B4-BE49-F238E27FC236}">
                  <a16:creationId xmlns:a16="http://schemas.microsoft.com/office/drawing/2014/main" id="{3F016B08-2861-5F4F-9194-4A31A8CF6975}"/>
                </a:ext>
              </a:extLst>
            </p:cNvPr>
            <p:cNvSpPr>
              <a:spLocks noChangeArrowheads="1"/>
            </p:cNvSpPr>
            <p:nvPr/>
          </p:nvSpPr>
          <p:spPr bwMode="auto">
            <a:xfrm>
              <a:off x="1981200" y="39624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4">
              <a:extLst>
                <a:ext uri="{FF2B5EF4-FFF2-40B4-BE49-F238E27FC236}">
                  <a16:creationId xmlns:a16="http://schemas.microsoft.com/office/drawing/2014/main" id="{3039AC31-ACF0-4043-809B-38F9F3800B65}"/>
                </a:ext>
              </a:extLst>
            </p:cNvPr>
            <p:cNvSpPr>
              <a:spLocks noChangeArrowheads="1"/>
            </p:cNvSpPr>
            <p:nvPr/>
          </p:nvSpPr>
          <p:spPr bwMode="auto">
            <a:xfrm>
              <a:off x="1981200" y="44196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5">
              <a:extLst>
                <a:ext uri="{FF2B5EF4-FFF2-40B4-BE49-F238E27FC236}">
                  <a16:creationId xmlns:a16="http://schemas.microsoft.com/office/drawing/2014/main" id="{34C40F90-490D-C044-8103-221375E6D3BE}"/>
                </a:ext>
              </a:extLst>
            </p:cNvPr>
            <p:cNvSpPr>
              <a:spLocks noChangeArrowheads="1"/>
            </p:cNvSpPr>
            <p:nvPr/>
          </p:nvSpPr>
          <p:spPr bwMode="auto">
            <a:xfrm>
              <a:off x="3352800" y="35814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16">
              <a:extLst>
                <a:ext uri="{FF2B5EF4-FFF2-40B4-BE49-F238E27FC236}">
                  <a16:creationId xmlns:a16="http://schemas.microsoft.com/office/drawing/2014/main" id="{18F24DFC-8ED7-3441-B45F-0C9176A6D7B6}"/>
                </a:ext>
              </a:extLst>
            </p:cNvPr>
            <p:cNvSpPr>
              <a:spLocks noChangeArrowheads="1"/>
            </p:cNvSpPr>
            <p:nvPr/>
          </p:nvSpPr>
          <p:spPr bwMode="auto">
            <a:xfrm>
              <a:off x="2743200" y="41148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7">
              <a:extLst>
                <a:ext uri="{FF2B5EF4-FFF2-40B4-BE49-F238E27FC236}">
                  <a16:creationId xmlns:a16="http://schemas.microsoft.com/office/drawing/2014/main" id="{F9691BEC-BF2C-604D-9BF0-E602F9954F00}"/>
                </a:ext>
              </a:extLst>
            </p:cNvPr>
            <p:cNvSpPr>
              <a:spLocks noChangeArrowheads="1"/>
            </p:cNvSpPr>
            <p:nvPr/>
          </p:nvSpPr>
          <p:spPr bwMode="auto">
            <a:xfrm>
              <a:off x="3886200" y="41148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8">
              <a:extLst>
                <a:ext uri="{FF2B5EF4-FFF2-40B4-BE49-F238E27FC236}">
                  <a16:creationId xmlns:a16="http://schemas.microsoft.com/office/drawing/2014/main" id="{B01DC6D0-CAE0-9844-8558-0439F30B6259}"/>
                </a:ext>
              </a:extLst>
            </p:cNvPr>
            <p:cNvSpPr>
              <a:spLocks noChangeArrowheads="1"/>
            </p:cNvSpPr>
            <p:nvPr/>
          </p:nvSpPr>
          <p:spPr bwMode="auto">
            <a:xfrm>
              <a:off x="3352800" y="4724400"/>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19">
              <a:extLst>
                <a:ext uri="{FF2B5EF4-FFF2-40B4-BE49-F238E27FC236}">
                  <a16:creationId xmlns:a16="http://schemas.microsoft.com/office/drawing/2014/main" id="{7FEFB8B1-F8BF-EC40-9134-CBD4ED60EDCE}"/>
                </a:ext>
              </a:extLst>
            </p:cNvPr>
            <p:cNvSpPr>
              <a:spLocks noChangeArrowheads="1"/>
            </p:cNvSpPr>
            <p:nvPr/>
          </p:nvSpPr>
          <p:spPr bwMode="auto">
            <a:xfrm>
              <a:off x="6015038" y="36353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0">
              <a:extLst>
                <a:ext uri="{FF2B5EF4-FFF2-40B4-BE49-F238E27FC236}">
                  <a16:creationId xmlns:a16="http://schemas.microsoft.com/office/drawing/2014/main" id="{12E1C64B-4ECA-B641-B7EC-294450851822}"/>
                </a:ext>
              </a:extLst>
            </p:cNvPr>
            <p:cNvSpPr>
              <a:spLocks noChangeArrowheads="1"/>
            </p:cNvSpPr>
            <p:nvPr/>
          </p:nvSpPr>
          <p:spPr bwMode="auto">
            <a:xfrm>
              <a:off x="6472238" y="39401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1">
              <a:extLst>
                <a:ext uri="{FF2B5EF4-FFF2-40B4-BE49-F238E27FC236}">
                  <a16:creationId xmlns:a16="http://schemas.microsoft.com/office/drawing/2014/main" id="{92CFF8F2-5CAC-C540-9858-AFC3280877B9}"/>
                </a:ext>
              </a:extLst>
            </p:cNvPr>
            <p:cNvSpPr>
              <a:spLocks noChangeArrowheads="1"/>
            </p:cNvSpPr>
            <p:nvPr/>
          </p:nvSpPr>
          <p:spPr bwMode="auto">
            <a:xfrm>
              <a:off x="6015038" y="47783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2">
              <a:extLst>
                <a:ext uri="{FF2B5EF4-FFF2-40B4-BE49-F238E27FC236}">
                  <a16:creationId xmlns:a16="http://schemas.microsoft.com/office/drawing/2014/main" id="{24CBF04F-8E25-4445-8944-6EE48ECA3DF3}"/>
                </a:ext>
              </a:extLst>
            </p:cNvPr>
            <p:cNvSpPr>
              <a:spLocks noChangeArrowheads="1"/>
            </p:cNvSpPr>
            <p:nvPr/>
          </p:nvSpPr>
          <p:spPr bwMode="auto">
            <a:xfrm>
              <a:off x="6396038" y="45497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3">
              <a:extLst>
                <a:ext uri="{FF2B5EF4-FFF2-40B4-BE49-F238E27FC236}">
                  <a16:creationId xmlns:a16="http://schemas.microsoft.com/office/drawing/2014/main" id="{05BC8245-DD74-DA44-B7C7-79EBE1668EBD}"/>
                </a:ext>
              </a:extLst>
            </p:cNvPr>
            <p:cNvSpPr>
              <a:spLocks noChangeArrowheads="1"/>
            </p:cNvSpPr>
            <p:nvPr/>
          </p:nvSpPr>
          <p:spPr bwMode="auto">
            <a:xfrm>
              <a:off x="7767638" y="36353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4">
              <a:extLst>
                <a:ext uri="{FF2B5EF4-FFF2-40B4-BE49-F238E27FC236}">
                  <a16:creationId xmlns:a16="http://schemas.microsoft.com/office/drawing/2014/main" id="{B5B0EF2C-D1F2-8441-AA24-3795A8F4F12B}"/>
                </a:ext>
              </a:extLst>
            </p:cNvPr>
            <p:cNvSpPr>
              <a:spLocks noChangeArrowheads="1"/>
            </p:cNvSpPr>
            <p:nvPr/>
          </p:nvSpPr>
          <p:spPr bwMode="auto">
            <a:xfrm>
              <a:off x="7843838" y="47783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5">
              <a:extLst>
                <a:ext uri="{FF2B5EF4-FFF2-40B4-BE49-F238E27FC236}">
                  <a16:creationId xmlns:a16="http://schemas.microsoft.com/office/drawing/2014/main" id="{890F895B-72A8-6247-AAD5-8DE82FD7A207}"/>
                </a:ext>
              </a:extLst>
            </p:cNvPr>
            <p:cNvSpPr>
              <a:spLocks noChangeArrowheads="1"/>
            </p:cNvSpPr>
            <p:nvPr/>
          </p:nvSpPr>
          <p:spPr bwMode="auto">
            <a:xfrm>
              <a:off x="8224838" y="39401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26">
              <a:extLst>
                <a:ext uri="{FF2B5EF4-FFF2-40B4-BE49-F238E27FC236}">
                  <a16:creationId xmlns:a16="http://schemas.microsoft.com/office/drawing/2014/main" id="{3A2A3DD5-583C-3343-91AC-3333A7CA8E17}"/>
                </a:ext>
              </a:extLst>
            </p:cNvPr>
            <p:cNvSpPr>
              <a:spLocks noChangeArrowheads="1"/>
            </p:cNvSpPr>
            <p:nvPr/>
          </p:nvSpPr>
          <p:spPr bwMode="auto">
            <a:xfrm>
              <a:off x="8224838" y="4397375"/>
              <a:ext cx="152400" cy="152400"/>
            </a:xfrm>
            <a:prstGeom prst="ellipse">
              <a:avLst/>
            </a:prstGeom>
            <a:solidFill>
              <a:srgbClr val="FF0066"/>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0" name="Rectangle 5">
            <a:extLst>
              <a:ext uri="{FF2B5EF4-FFF2-40B4-BE49-F238E27FC236}">
                <a16:creationId xmlns:a16="http://schemas.microsoft.com/office/drawing/2014/main" id="{B35727C6-5466-BE45-BED4-1CC2F6298EAD}"/>
              </a:ext>
            </a:extLst>
          </p:cNvPr>
          <p:cNvSpPr>
            <a:spLocks noChangeArrowheads="1"/>
          </p:cNvSpPr>
          <p:nvPr/>
        </p:nvSpPr>
        <p:spPr bwMode="auto">
          <a:xfrm>
            <a:off x="2729073" y="183606"/>
            <a:ext cx="3503559"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spAutoFit/>
          </a:bodyPr>
          <a:lstStyle/>
          <a:p>
            <a:pPr algn="ctr"/>
            <a:r>
              <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3</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a:t>
            </a:r>
            <a:r>
              <a:rPr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色散</a:t>
            </a:r>
            <a:r>
              <a:rPr kumimoji="0" lang="zh-CN" altLang="en-US"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rPr>
              <a:t>力</a:t>
            </a:r>
            <a:endParaRPr kumimoji="0" lang="en-US" altLang="zh-CN" sz="3200" b="1" dirty="0">
              <a:solidFill>
                <a:srgbClr val="CC3300"/>
              </a:solidFill>
              <a:effectLst>
                <a:outerShdw blurRad="38100" dist="38100" dir="2700000" algn="tl">
                  <a:srgbClr val="C0C0C0"/>
                </a:outerShdw>
              </a:effectLst>
              <a:latin typeface="SimHei" panose="02010609060101010101" pitchFamily="49" charset="-122"/>
              <a:ea typeface="SimHei" panose="02010609060101010101" pitchFamily="49" charset="-122"/>
            </a:endParaRPr>
          </a:p>
        </p:txBody>
      </p:sp>
      <p:sp>
        <p:nvSpPr>
          <p:cNvPr id="2" name="灯片编号占位符 1">
            <a:extLst>
              <a:ext uri="{FF2B5EF4-FFF2-40B4-BE49-F238E27FC236}">
                <a16:creationId xmlns:a16="http://schemas.microsoft.com/office/drawing/2014/main" id="{1664AD0A-02AE-B336-6DFE-08E83F0217EF}"/>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16</a:t>
            </a:fld>
            <a:endParaRPr lang="en-US" altLang="zh-CN" dirty="0"/>
          </a:p>
        </p:txBody>
      </p:sp>
    </p:spTree>
    <p:extLst>
      <p:ext uri="{BB962C8B-B14F-4D97-AF65-F5344CB8AC3E}">
        <p14:creationId xmlns:p14="http://schemas.microsoft.com/office/powerpoint/2010/main" val="376576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9F56623A-27AA-8847-BBFE-BF21EF6C83F7}"/>
              </a:ext>
            </a:extLst>
          </p:cNvPr>
          <p:cNvSpPr txBox="1">
            <a:spLocks noChangeArrowheads="1"/>
          </p:cNvSpPr>
          <p:nvPr/>
        </p:nvSpPr>
        <p:spPr>
          <a:xfrm>
            <a:off x="179388" y="908050"/>
            <a:ext cx="8713787" cy="5113338"/>
          </a:xfrm>
          <a:prstGeom prst="rect">
            <a:avLst/>
          </a:prstGeom>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nSpc>
                <a:spcPct val="120000"/>
              </a:lnSpc>
              <a:buFont typeface="Wingdings" pitchFamily="2" charset="2"/>
              <a:buNone/>
            </a:pPr>
            <a:r>
              <a:rPr lang="zh-CN" altLang="en-US" sz="2800" kern="0" dirty="0">
                <a:solidFill>
                  <a:srgbClr val="800080"/>
                </a:solidFill>
                <a:latin typeface="Times New Roman" panose="02020603050405020304" pitchFamily="18" charset="0"/>
                <a:ea typeface="黑体" panose="02010609060101010101" pitchFamily="49" charset="-122"/>
              </a:rPr>
              <a:t>色散</a:t>
            </a:r>
            <a:r>
              <a:rPr lang="en-US" altLang="zh-CN" sz="2800" kern="0" dirty="0">
                <a:solidFill>
                  <a:srgbClr val="800080"/>
                </a:solidFill>
                <a:latin typeface="Times New Roman" panose="02020603050405020304" pitchFamily="18" charset="0"/>
              </a:rPr>
              <a:t>(chromatic dispersion)</a:t>
            </a:r>
            <a:r>
              <a:rPr lang="zh-CN" altLang="en-US" sz="2800" kern="0" dirty="0">
                <a:solidFill>
                  <a:srgbClr val="800080"/>
                </a:solidFill>
                <a:latin typeface="Times New Roman" panose="02020603050405020304" pitchFamily="18" charset="0"/>
                <a:ea typeface="黑体" panose="02010609060101010101" pitchFamily="49" charset="-122"/>
              </a:rPr>
              <a:t>相互作用势能</a:t>
            </a:r>
          </a:p>
          <a:p>
            <a:pPr>
              <a:lnSpc>
                <a:spcPct val="120000"/>
              </a:lnSpc>
              <a:buFont typeface="Wingdings" pitchFamily="2" charset="2"/>
              <a:buNone/>
            </a:pPr>
            <a:endParaRPr lang="zh-CN" altLang="en-US" sz="2800" kern="0" dirty="0">
              <a:solidFill>
                <a:srgbClr val="800080"/>
              </a:solidFill>
              <a:latin typeface="Times New Roman" panose="02020603050405020304" pitchFamily="18" charset="0"/>
            </a:endParaRPr>
          </a:p>
          <a:p>
            <a:pPr>
              <a:lnSpc>
                <a:spcPct val="120000"/>
              </a:lnSpc>
              <a:buFont typeface="Wingdings" pitchFamily="2" charset="2"/>
              <a:buNone/>
            </a:pPr>
            <a:endParaRPr lang="zh-CN" altLang="en-US" sz="2400" kern="0" dirty="0">
              <a:latin typeface="Times New Roman" panose="02020603050405020304" pitchFamily="18" charset="0"/>
            </a:endParaRPr>
          </a:p>
          <a:p>
            <a:pPr>
              <a:lnSpc>
                <a:spcPct val="120000"/>
              </a:lnSpc>
              <a:buFont typeface="Wingdings" pitchFamily="2" charset="2"/>
              <a:buNone/>
            </a:pPr>
            <a:endParaRPr lang="zh-CN" altLang="en-US" sz="2400" kern="0" dirty="0">
              <a:latin typeface="Times New Roman" panose="02020603050405020304" pitchFamily="18" charset="0"/>
            </a:endParaRPr>
          </a:p>
          <a:p>
            <a:pPr>
              <a:lnSpc>
                <a:spcPct val="120000"/>
              </a:lnSpc>
              <a:buFont typeface="Wingdings" pitchFamily="2" charset="2"/>
              <a:buNone/>
            </a:pPr>
            <a:r>
              <a:rPr lang="zh-CN" altLang="en-US" sz="2400" kern="0" dirty="0">
                <a:latin typeface="Times New Roman" panose="02020603050405020304" pitchFamily="18" charset="0"/>
              </a:rPr>
              <a:t>             </a:t>
            </a:r>
          </a:p>
          <a:p>
            <a:pPr>
              <a:lnSpc>
                <a:spcPct val="120000"/>
              </a:lnSpc>
              <a:buFont typeface="Wingdings" pitchFamily="2" charset="2"/>
              <a:buChar char="ü"/>
            </a:pPr>
            <a:r>
              <a:rPr lang="en-US" altLang="zh-CN" sz="2400" b="0" kern="0" dirty="0" err="1">
                <a:solidFill>
                  <a:schemeClr val="tx1"/>
                </a:solidFill>
                <a:latin typeface="Times New Roman" panose="02020603050405020304" pitchFamily="18" charset="0"/>
              </a:rPr>
              <a:t>I</a:t>
            </a:r>
            <a:r>
              <a:rPr lang="en-US" altLang="zh-CN" sz="2400" b="0" kern="0" baseline="-25000" dirty="0" err="1">
                <a:solidFill>
                  <a:schemeClr val="tx1"/>
                </a:solidFill>
                <a:latin typeface="Times New Roman" panose="02020603050405020304" pitchFamily="18" charset="0"/>
              </a:rPr>
              <a:t>i</a:t>
            </a:r>
            <a:r>
              <a:rPr lang="zh-CN" altLang="en-US" sz="2400" b="0" kern="0" dirty="0">
                <a:solidFill>
                  <a:schemeClr val="tx1"/>
                </a:solidFill>
                <a:latin typeface="Times New Roman" panose="02020603050405020304" pitchFamily="18" charset="0"/>
              </a:rPr>
              <a:t>，</a:t>
            </a:r>
            <a:r>
              <a:rPr lang="en-US" altLang="zh-CN" sz="2400" b="0" kern="0" dirty="0" err="1">
                <a:solidFill>
                  <a:schemeClr val="tx1"/>
                </a:solidFill>
                <a:latin typeface="Times New Roman" panose="02020603050405020304" pitchFamily="18" charset="0"/>
              </a:rPr>
              <a:t>I</a:t>
            </a:r>
            <a:r>
              <a:rPr lang="en-US" altLang="zh-CN" sz="2400" b="0" kern="0" baseline="-25000" dirty="0" err="1">
                <a:solidFill>
                  <a:schemeClr val="tx1"/>
                </a:solidFill>
                <a:latin typeface="Times New Roman" panose="02020603050405020304" pitchFamily="18" charset="0"/>
              </a:rPr>
              <a:t>j</a:t>
            </a:r>
            <a:r>
              <a:rPr lang="zh-CN" altLang="en-US" sz="2400" b="0" kern="0" dirty="0">
                <a:solidFill>
                  <a:schemeClr val="tx1"/>
                </a:solidFill>
                <a:latin typeface="Times New Roman" panose="02020603050405020304" pitchFamily="18" charset="0"/>
              </a:rPr>
              <a:t>分别为分子</a:t>
            </a:r>
            <a:r>
              <a:rPr lang="en-US" altLang="zh-CN" sz="2400" b="0" kern="0" dirty="0" err="1">
                <a:solidFill>
                  <a:schemeClr val="tx1"/>
                </a:solidFill>
                <a:latin typeface="Times New Roman" panose="02020603050405020304" pitchFamily="18" charset="0"/>
              </a:rPr>
              <a:t>i</a:t>
            </a:r>
            <a:r>
              <a:rPr lang="zh-CN" altLang="en-US" sz="2400" b="0" kern="0" dirty="0">
                <a:solidFill>
                  <a:schemeClr val="tx1"/>
                </a:solidFill>
                <a:latin typeface="Times New Roman" panose="02020603050405020304" pitchFamily="18" charset="0"/>
              </a:rPr>
              <a:t>和</a:t>
            </a:r>
            <a:r>
              <a:rPr lang="en-US" altLang="zh-CN" sz="2400" b="0" kern="0" dirty="0">
                <a:solidFill>
                  <a:schemeClr val="tx1"/>
                </a:solidFill>
                <a:latin typeface="Times New Roman" panose="02020603050405020304" pitchFamily="18" charset="0"/>
              </a:rPr>
              <a:t>j</a:t>
            </a:r>
            <a:r>
              <a:rPr lang="zh-CN" altLang="en-US" sz="2400" b="0" kern="0" dirty="0">
                <a:solidFill>
                  <a:schemeClr val="tx1"/>
                </a:solidFill>
                <a:latin typeface="Times New Roman" panose="02020603050405020304" pitchFamily="18" charset="0"/>
              </a:rPr>
              <a:t>的第一电离势，</a:t>
            </a:r>
            <a:r>
              <a:rPr lang="zh-CN" altLang="en-US" sz="2400" b="0" kern="0" dirty="0">
                <a:solidFill>
                  <a:schemeClr val="tx1"/>
                </a:solidFill>
                <a:latin typeface="Times New Roman" panose="02020603050405020304" pitchFamily="18" charset="0"/>
                <a:sym typeface="Symbol" pitchFamily="2" charset="2"/>
              </a:rPr>
              <a:t></a:t>
            </a:r>
            <a:r>
              <a:rPr lang="en-US" altLang="zh-CN" sz="2400" b="0" kern="0" baseline="-25000" dirty="0" err="1">
                <a:solidFill>
                  <a:schemeClr val="tx1"/>
                </a:solidFill>
                <a:latin typeface="Times New Roman" panose="02020603050405020304" pitchFamily="18" charset="0"/>
              </a:rPr>
              <a:t>i</a:t>
            </a:r>
            <a:r>
              <a:rPr lang="zh-CN" altLang="en-US" sz="2400" b="0" kern="0" dirty="0">
                <a:solidFill>
                  <a:schemeClr val="tx1"/>
                </a:solidFill>
                <a:latin typeface="Times New Roman" panose="02020603050405020304" pitchFamily="18" charset="0"/>
                <a:sym typeface="Symbol" pitchFamily="2" charset="2"/>
              </a:rPr>
              <a:t>，</a:t>
            </a:r>
            <a:r>
              <a:rPr lang="en-US" altLang="zh-CN" sz="2400" b="0" kern="0" baseline="-25000" dirty="0">
                <a:solidFill>
                  <a:schemeClr val="tx1"/>
                </a:solidFill>
                <a:latin typeface="Times New Roman" panose="02020603050405020304" pitchFamily="18" charset="0"/>
              </a:rPr>
              <a:t>j</a:t>
            </a:r>
            <a:r>
              <a:rPr lang="zh-CN" altLang="en-US" sz="2400" b="0" kern="0" dirty="0">
                <a:solidFill>
                  <a:schemeClr val="tx1"/>
                </a:solidFill>
                <a:latin typeface="Times New Roman" panose="02020603050405020304" pitchFamily="18" charset="0"/>
              </a:rPr>
              <a:t>分别为</a:t>
            </a:r>
            <a:r>
              <a:rPr lang="en-US" altLang="zh-CN" sz="2400" b="0" kern="0" dirty="0" err="1">
                <a:solidFill>
                  <a:schemeClr val="tx1"/>
                </a:solidFill>
                <a:latin typeface="Times New Roman" panose="02020603050405020304" pitchFamily="18" charset="0"/>
              </a:rPr>
              <a:t>i</a:t>
            </a:r>
            <a:r>
              <a:rPr lang="zh-CN" altLang="en-US" sz="2400" b="0" kern="0" dirty="0">
                <a:solidFill>
                  <a:schemeClr val="tx1"/>
                </a:solidFill>
                <a:latin typeface="Times New Roman" panose="02020603050405020304" pitchFamily="18" charset="0"/>
              </a:rPr>
              <a:t>和</a:t>
            </a:r>
            <a:r>
              <a:rPr lang="en-US" altLang="zh-CN" sz="2400" b="0" kern="0" dirty="0">
                <a:solidFill>
                  <a:schemeClr val="tx1"/>
                </a:solidFill>
                <a:latin typeface="Times New Roman" panose="02020603050405020304" pitchFamily="18" charset="0"/>
              </a:rPr>
              <a:t>j</a:t>
            </a:r>
            <a:r>
              <a:rPr lang="zh-CN" altLang="en-US" sz="2400" b="0" kern="0" dirty="0">
                <a:solidFill>
                  <a:schemeClr val="tx1"/>
                </a:solidFill>
                <a:latin typeface="Times New Roman" panose="02020603050405020304" pitchFamily="18" charset="0"/>
              </a:rPr>
              <a:t>的极化率</a:t>
            </a:r>
          </a:p>
          <a:p>
            <a:pPr>
              <a:lnSpc>
                <a:spcPct val="120000"/>
              </a:lnSpc>
              <a:buFont typeface="Wingdings" pitchFamily="2" charset="2"/>
              <a:buChar char="ü"/>
            </a:pPr>
            <a:r>
              <a:rPr lang="zh-CN" altLang="en-US" sz="2400" b="0" kern="0" dirty="0">
                <a:solidFill>
                  <a:schemeClr val="tx1"/>
                </a:solidFill>
                <a:latin typeface="Times New Roman" panose="02020603050405020304" pitchFamily="18" charset="0"/>
              </a:rPr>
              <a:t>各种分子之间的电离势相差不大（</a:t>
            </a:r>
            <a:r>
              <a:rPr lang="en-US" altLang="zh-CN" sz="2400" b="0" kern="0" dirty="0">
                <a:solidFill>
                  <a:schemeClr val="tx1"/>
                </a:solidFill>
                <a:latin typeface="Times New Roman" panose="02020603050405020304" pitchFamily="18" charset="0"/>
              </a:rPr>
              <a:t>880</a:t>
            </a:r>
            <a:r>
              <a:rPr lang="zh-CN" altLang="en-US" sz="2400" b="0" kern="0" dirty="0">
                <a:solidFill>
                  <a:schemeClr val="tx1"/>
                </a:solidFill>
                <a:latin typeface="Times New Roman" panose="02020603050405020304" pitchFamily="18" charset="0"/>
              </a:rPr>
              <a:t>－</a:t>
            </a:r>
            <a:r>
              <a:rPr lang="en-US" altLang="zh-CN" sz="2400" b="0" kern="0" dirty="0">
                <a:solidFill>
                  <a:schemeClr val="tx1"/>
                </a:solidFill>
                <a:latin typeface="Times New Roman" panose="02020603050405020304" pitchFamily="18" charset="0"/>
              </a:rPr>
              <a:t>1100 kJ/mol</a:t>
            </a:r>
            <a:r>
              <a:rPr lang="zh-CN" altLang="en-US" sz="2400" b="0" kern="0" dirty="0">
                <a:solidFill>
                  <a:schemeClr val="tx1"/>
                </a:solidFill>
                <a:latin typeface="Times New Roman" panose="02020603050405020304" pitchFamily="18" charset="0"/>
              </a:rPr>
              <a:t>），色散力主要取决于极化率</a:t>
            </a:r>
            <a:r>
              <a:rPr lang="zh-CN" altLang="en-US" sz="2400" b="0" kern="0" dirty="0">
                <a:solidFill>
                  <a:schemeClr val="tx1"/>
                </a:solidFill>
                <a:latin typeface="Times New Roman" panose="02020603050405020304" pitchFamily="18" charset="0"/>
                <a:sym typeface="Symbol" pitchFamily="2" charset="2"/>
              </a:rPr>
              <a:t></a:t>
            </a:r>
            <a:r>
              <a:rPr lang="zh-CN" altLang="en-US" sz="2400" b="0" kern="0" dirty="0">
                <a:solidFill>
                  <a:schemeClr val="tx1"/>
                </a:solidFill>
                <a:latin typeface="Times New Roman" panose="02020603050405020304" pitchFamily="18" charset="0"/>
              </a:rPr>
              <a:t> ，即化学键的性质</a:t>
            </a:r>
          </a:p>
        </p:txBody>
      </p:sp>
      <p:graphicFrame>
        <p:nvGraphicFramePr>
          <p:cNvPr id="4" name="Object 4">
            <a:extLst>
              <a:ext uri="{FF2B5EF4-FFF2-40B4-BE49-F238E27FC236}">
                <a16:creationId xmlns:a16="http://schemas.microsoft.com/office/drawing/2014/main" id="{6D5AD7C1-78DA-3B4A-8BA9-21EF5315DA13}"/>
              </a:ext>
            </a:extLst>
          </p:cNvPr>
          <p:cNvGraphicFramePr>
            <a:graphicFrameLocks noChangeAspect="1"/>
          </p:cNvGraphicFramePr>
          <p:nvPr/>
        </p:nvGraphicFramePr>
        <p:xfrm>
          <a:off x="2268538" y="2060575"/>
          <a:ext cx="3671887" cy="1223963"/>
        </p:xfrm>
        <a:graphic>
          <a:graphicData uri="http://schemas.openxmlformats.org/presentationml/2006/ole">
            <mc:AlternateContent xmlns:mc="http://schemas.openxmlformats.org/markup-compatibility/2006">
              <mc:Choice xmlns:v="urn:schemas-microsoft-com:vml" Requires="v">
                <p:oleObj name="公式" r:id="rId2" imgW="47396400" imgH="13754100" progId="Equation.3">
                  <p:embed/>
                </p:oleObj>
              </mc:Choice>
              <mc:Fallback>
                <p:oleObj name="公式" r:id="rId2" imgW="47396400" imgH="13754100" progId="Equation.3">
                  <p:embed/>
                  <p:pic>
                    <p:nvPicPr>
                      <p:cNvPr id="4" name="Object 4">
                        <a:extLst>
                          <a:ext uri="{FF2B5EF4-FFF2-40B4-BE49-F238E27FC236}">
                            <a16:creationId xmlns:a16="http://schemas.microsoft.com/office/drawing/2014/main" id="{6D5AD7C1-78DA-3B4A-8BA9-21EF5315DA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8538" y="2060575"/>
                        <a:ext cx="3671887" cy="1223963"/>
                      </a:xfrm>
                      <a:prstGeom prst="rect">
                        <a:avLst/>
                      </a:prstGeom>
                      <a:noFill/>
                      <a:ln>
                        <a:noFill/>
                      </a:ln>
                      <a:effectLst/>
                      <a:extLst>
                        <a:ext uri="{909E8E84-426E-40DD-AFC4-6F175D3DCCD1}">
                          <a14:hiddenFill xmlns:a14="http://schemas.microsoft.com/office/drawing/2010/main">
                            <a:solidFill>
                              <a:srgbClr val="FFFF66"/>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灯片编号占位符 1">
            <a:extLst>
              <a:ext uri="{FF2B5EF4-FFF2-40B4-BE49-F238E27FC236}">
                <a16:creationId xmlns:a16="http://schemas.microsoft.com/office/drawing/2014/main" id="{1D564190-9E93-6EBF-0A59-BCC457CF9918}"/>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17</a:t>
            </a:fld>
            <a:endParaRPr lang="en-US" altLang="zh-CN" dirty="0"/>
          </a:p>
        </p:txBody>
      </p:sp>
    </p:spTree>
    <p:extLst>
      <p:ext uri="{BB962C8B-B14F-4D97-AF65-F5344CB8AC3E}">
        <p14:creationId xmlns:p14="http://schemas.microsoft.com/office/powerpoint/2010/main" val="29477723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027">
            <a:extLst>
              <a:ext uri="{FF2B5EF4-FFF2-40B4-BE49-F238E27FC236}">
                <a16:creationId xmlns:a16="http://schemas.microsoft.com/office/drawing/2014/main" id="{32884810-F702-D445-8B2F-CF6362834E1D}"/>
              </a:ext>
            </a:extLst>
          </p:cNvPr>
          <p:cNvSpPr txBox="1">
            <a:spLocks noChangeArrowheads="1"/>
          </p:cNvSpPr>
          <p:nvPr/>
        </p:nvSpPr>
        <p:spPr>
          <a:xfrm>
            <a:off x="449973" y="620713"/>
            <a:ext cx="8229600" cy="5184551"/>
          </a:xfrm>
          <a:prstGeom prst="rect">
            <a:avLst/>
          </a:prstGeom>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marL="0" indent="0">
              <a:lnSpc>
                <a:spcPct val="150000"/>
              </a:lnSpc>
              <a:spcAft>
                <a:spcPct val="30000"/>
              </a:spcAft>
              <a:buNone/>
            </a:pPr>
            <a:r>
              <a:rPr lang="zh-CN" altLang="en-US" sz="2800" b="0" kern="0" dirty="0">
                <a:solidFill>
                  <a:srgbClr val="261AE8"/>
                </a:solidFill>
                <a:latin typeface="SimHei" panose="02010609060101010101" pitchFamily="49" charset="-122"/>
                <a:ea typeface="SimHei" panose="02010609060101010101" pitchFamily="49" charset="-122"/>
              </a:rPr>
              <a:t>色散力特点</a:t>
            </a:r>
            <a:r>
              <a:rPr lang="en-US" altLang="zh-CN" sz="2800" b="0" kern="0" dirty="0">
                <a:solidFill>
                  <a:srgbClr val="261AE8"/>
                </a:solidFill>
                <a:latin typeface="SimHei" panose="02010609060101010101" pitchFamily="49" charset="-122"/>
                <a:ea typeface="SimHei" panose="02010609060101010101" pitchFamily="49" charset="-122"/>
              </a:rPr>
              <a:t>:</a:t>
            </a:r>
            <a:endParaRPr lang="zh-CN" altLang="en-US" sz="2800" b="0" kern="0" dirty="0">
              <a:solidFill>
                <a:srgbClr val="261AE8"/>
              </a:solidFill>
              <a:latin typeface="SimHei" panose="02010609060101010101" pitchFamily="49" charset="-122"/>
              <a:ea typeface="SimHei" panose="02010609060101010101" pitchFamily="49" charset="-122"/>
            </a:endParaRPr>
          </a:p>
          <a:p>
            <a:pPr>
              <a:lnSpc>
                <a:spcPct val="130000"/>
              </a:lnSpc>
              <a:buFont typeface="Wingdings" pitchFamily="2" charset="2"/>
              <a:buChar char="ü"/>
            </a:pPr>
            <a:r>
              <a:rPr lang="zh-CN" altLang="en-US" sz="2400" b="0" kern="0" dirty="0">
                <a:solidFill>
                  <a:schemeClr val="tx1"/>
                </a:solidFill>
                <a:latin typeface="SimHei" panose="02010609060101010101" pitchFamily="49" charset="-122"/>
                <a:ea typeface="SimHei" panose="02010609060101010101" pitchFamily="49" charset="-122"/>
              </a:rPr>
              <a:t>色散力没有饱和性</a:t>
            </a:r>
          </a:p>
          <a:p>
            <a:pPr>
              <a:lnSpc>
                <a:spcPct val="130000"/>
              </a:lnSpc>
              <a:buFont typeface="Wingdings" pitchFamily="2" charset="2"/>
              <a:buChar char="ü"/>
            </a:pPr>
            <a:r>
              <a:rPr lang="zh-CN" altLang="en-US" sz="2400" b="0" kern="0" dirty="0">
                <a:solidFill>
                  <a:srgbClr val="FF40FF"/>
                </a:solidFill>
                <a:latin typeface="SimHei" panose="02010609060101010101" pitchFamily="49" charset="-122"/>
                <a:ea typeface="SimHei" panose="02010609060101010101" pitchFamily="49" charset="-122"/>
              </a:rPr>
              <a:t>非极性分子间主要是色散力</a:t>
            </a:r>
            <a:r>
              <a:rPr lang="zh-CN" altLang="en-US" sz="2400" b="0" kern="0" dirty="0">
                <a:solidFill>
                  <a:schemeClr val="tx1"/>
                </a:solidFill>
                <a:latin typeface="SimHei" panose="02010609060101010101" pitchFamily="49" charset="-122"/>
                <a:ea typeface="SimHei" panose="02010609060101010101" pitchFamily="49" charset="-122"/>
              </a:rPr>
              <a:t>，如常温常压下，己烷为液态、碘为固态。</a:t>
            </a:r>
          </a:p>
          <a:p>
            <a:pPr>
              <a:lnSpc>
                <a:spcPct val="130000"/>
              </a:lnSpc>
              <a:buFont typeface="Wingdings" pitchFamily="2" charset="2"/>
              <a:buChar char="ü"/>
            </a:pPr>
            <a:r>
              <a:rPr lang="zh-CN" altLang="en-US" sz="2400" b="0" kern="0" dirty="0">
                <a:solidFill>
                  <a:schemeClr val="tx1"/>
                </a:solidFill>
                <a:latin typeface="SimHei" panose="02010609060101010101" pitchFamily="49" charset="-122"/>
                <a:ea typeface="SimHei" panose="02010609060101010101" pitchFamily="49" charset="-122"/>
              </a:rPr>
              <a:t>色散相互作用普遍存在于各类化合物中。</a:t>
            </a:r>
            <a:r>
              <a:rPr lang="zh-CN" altLang="en-US" sz="2400" b="0" kern="0" dirty="0">
                <a:solidFill>
                  <a:srgbClr val="FF40FF"/>
                </a:solidFill>
                <a:latin typeface="SimHei" panose="02010609060101010101" pitchFamily="49" charset="-122"/>
                <a:ea typeface="SimHei" panose="02010609060101010101" pitchFamily="49" charset="-122"/>
              </a:rPr>
              <a:t>极性分子间也存在色散作用</a:t>
            </a:r>
            <a:r>
              <a:rPr lang="zh-CN" altLang="en-US" sz="2400" b="0" kern="0" dirty="0">
                <a:solidFill>
                  <a:schemeClr val="tx1"/>
                </a:solidFill>
                <a:latin typeface="SimHei" panose="02010609060101010101" pitchFamily="49" charset="-122"/>
                <a:ea typeface="SimHei" panose="02010609060101010101" pitchFamily="49" charset="-122"/>
              </a:rPr>
              <a:t>。</a:t>
            </a:r>
          </a:p>
          <a:p>
            <a:pPr>
              <a:lnSpc>
                <a:spcPct val="130000"/>
              </a:lnSpc>
              <a:buFont typeface="Wingdings" pitchFamily="2" charset="2"/>
              <a:buChar char="ü"/>
            </a:pPr>
            <a:r>
              <a:rPr lang="zh-CN" altLang="en-US" sz="2400" b="0" kern="0" dirty="0">
                <a:solidFill>
                  <a:schemeClr val="tx1"/>
                </a:solidFill>
                <a:latin typeface="SimHei" panose="02010609060101010101" pitchFamily="49" charset="-122"/>
                <a:ea typeface="SimHei" panose="02010609060101010101" pitchFamily="49" charset="-122"/>
              </a:rPr>
              <a:t>许多有机化合物中，色散作用构成总吸引能的主要部分。</a:t>
            </a:r>
          </a:p>
          <a:p>
            <a:pPr>
              <a:lnSpc>
                <a:spcPct val="130000"/>
              </a:lnSpc>
              <a:buFont typeface="Wingdings" pitchFamily="2" charset="2"/>
              <a:buChar char="ü"/>
            </a:pPr>
            <a:r>
              <a:rPr lang="zh-CN" altLang="en-US" sz="2400" b="0" kern="0" dirty="0">
                <a:solidFill>
                  <a:schemeClr val="tx1"/>
                </a:solidFill>
                <a:latin typeface="SimHei" panose="02010609060101010101" pitchFamily="49" charset="-122"/>
                <a:ea typeface="SimHei" panose="02010609060101010101" pitchFamily="49" charset="-122"/>
              </a:rPr>
              <a:t>许多分离方法中，色散力起重要作用。</a:t>
            </a:r>
          </a:p>
          <a:p>
            <a:pPr>
              <a:lnSpc>
                <a:spcPct val="130000"/>
              </a:lnSpc>
              <a:buFont typeface="Wingdings" pitchFamily="2" charset="2"/>
              <a:buChar char="ü"/>
            </a:pPr>
            <a:r>
              <a:rPr lang="zh-CN" altLang="en-US" sz="2400" b="0" kern="0" dirty="0">
                <a:solidFill>
                  <a:srgbClr val="FF40FF"/>
                </a:solidFill>
                <a:latin typeface="SimHei" panose="02010609060101010101" pitchFamily="49" charset="-122"/>
                <a:ea typeface="SimHei" panose="02010609060101010101" pitchFamily="49" charset="-122"/>
              </a:rPr>
              <a:t>色散力</a:t>
            </a:r>
            <a:r>
              <a:rPr lang="zh-CN" altLang="en-US" sz="2400" b="0" kern="0" dirty="0">
                <a:solidFill>
                  <a:schemeClr val="tx1"/>
                </a:solidFill>
                <a:latin typeface="SimHei" panose="02010609060101010101" pitchFamily="49" charset="-122"/>
                <a:ea typeface="SimHei" panose="02010609060101010101" pitchFamily="49" charset="-122"/>
              </a:rPr>
              <a:t>也是许多</a:t>
            </a:r>
            <a:r>
              <a:rPr lang="zh-CN" altLang="en-US" sz="2400" b="0" kern="0" dirty="0">
                <a:solidFill>
                  <a:srgbClr val="FF40FF"/>
                </a:solidFill>
                <a:latin typeface="SimHei" panose="02010609060101010101" pitchFamily="49" charset="-122"/>
                <a:ea typeface="SimHei" panose="02010609060101010101" pitchFamily="49" charset="-122"/>
              </a:rPr>
              <a:t>溶剂极性不同</a:t>
            </a:r>
            <a:r>
              <a:rPr lang="zh-CN" altLang="en-US" sz="2400" b="0" kern="0" dirty="0">
                <a:solidFill>
                  <a:schemeClr val="tx1"/>
                </a:solidFill>
                <a:latin typeface="SimHei" panose="02010609060101010101" pitchFamily="49" charset="-122"/>
                <a:ea typeface="SimHei" panose="02010609060101010101" pitchFamily="49" charset="-122"/>
              </a:rPr>
              <a:t>的主要原因。</a:t>
            </a:r>
          </a:p>
        </p:txBody>
      </p:sp>
      <p:sp>
        <p:nvSpPr>
          <p:cNvPr id="4" name="灯片编号占位符 1">
            <a:extLst>
              <a:ext uri="{FF2B5EF4-FFF2-40B4-BE49-F238E27FC236}">
                <a16:creationId xmlns:a16="http://schemas.microsoft.com/office/drawing/2014/main" id="{9C327FAE-499A-49C2-7E34-60BC915C95FA}"/>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18</a:t>
            </a:fld>
            <a:endParaRPr lang="en-US" altLang="zh-CN" dirty="0"/>
          </a:p>
        </p:txBody>
      </p:sp>
    </p:spTree>
    <p:extLst>
      <p:ext uri="{BB962C8B-B14F-4D97-AF65-F5344CB8AC3E}">
        <p14:creationId xmlns:p14="http://schemas.microsoft.com/office/powerpoint/2010/main" val="38499773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p:cNvSpPr>
            <a:spLocks noGrp="1"/>
          </p:cNvSpPr>
          <p:nvPr>
            <p:ph type="sldNum" sz="quarter" idx="10"/>
          </p:nvPr>
        </p:nvSpPr>
        <p:spPr/>
        <p:txBody>
          <a:bodyPr/>
          <a:lstStyle/>
          <a:p>
            <a:fld id="{89D42ED1-BFC4-4487-AC2E-EB75C5C7D2C9}" type="slidenum">
              <a:rPr lang="zh-CN" altLang="en-US"/>
              <a:pPr/>
              <a:t>19</a:t>
            </a:fld>
            <a:endParaRPr lang="en-US" altLang="zh-CN"/>
          </a:p>
        </p:txBody>
      </p:sp>
      <p:sp>
        <p:nvSpPr>
          <p:cNvPr id="1572866" name="Text Box 2"/>
          <p:cNvSpPr txBox="1">
            <a:spLocks noChangeArrowheads="1"/>
          </p:cNvSpPr>
          <p:nvPr/>
        </p:nvSpPr>
        <p:spPr bwMode="auto">
          <a:xfrm>
            <a:off x="2804746" y="260350"/>
            <a:ext cx="3892412" cy="5847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200" b="1">
                <a:solidFill>
                  <a:srgbClr val="CC3300"/>
                </a:solidFill>
                <a:effectLst>
                  <a:outerShdw blurRad="38100" dist="38100" dir="2700000" algn="tl">
                    <a:srgbClr val="C0C0C0"/>
                  </a:outerShdw>
                </a:effectLst>
              </a:rPr>
              <a:t>分子间作用能的分配</a:t>
            </a:r>
          </a:p>
        </p:txBody>
      </p:sp>
      <p:graphicFrame>
        <p:nvGraphicFramePr>
          <p:cNvPr id="3366" name="Group 294"/>
          <p:cNvGraphicFramePr>
            <a:graphicFrameLocks noGrp="1"/>
          </p:cNvGraphicFramePr>
          <p:nvPr>
            <p:extLst>
              <p:ext uri="{D42A27DB-BD31-4B8C-83A1-F6EECF244321}">
                <p14:modId xmlns:p14="http://schemas.microsoft.com/office/powerpoint/2010/main" val="1469177919"/>
              </p:ext>
            </p:extLst>
          </p:nvPr>
        </p:nvGraphicFramePr>
        <p:xfrm>
          <a:off x="755576" y="1196752"/>
          <a:ext cx="7737231" cy="3691257"/>
        </p:xfrm>
        <a:graphic>
          <a:graphicData uri="http://schemas.openxmlformats.org/drawingml/2006/table">
            <a:tbl>
              <a:tblPr>
                <a:tableStyleId>{69C7853C-536D-4A76-A0AE-DD22124D55A5}</a:tableStyleId>
              </a:tblPr>
              <a:tblGrid>
                <a:gridCol w="1036026">
                  <a:extLst>
                    <a:ext uri="{9D8B030D-6E8A-4147-A177-3AD203B41FA5}">
                      <a16:colId xmlns:a16="http://schemas.microsoft.com/office/drawing/2014/main" val="20000"/>
                    </a:ext>
                  </a:extLst>
                </a:gridCol>
                <a:gridCol w="1496158">
                  <a:extLst>
                    <a:ext uri="{9D8B030D-6E8A-4147-A177-3AD203B41FA5}">
                      <a16:colId xmlns:a16="http://schemas.microsoft.com/office/drawing/2014/main" val="20001"/>
                    </a:ext>
                  </a:extLst>
                </a:gridCol>
                <a:gridCol w="1336431">
                  <a:extLst>
                    <a:ext uri="{9D8B030D-6E8A-4147-A177-3AD203B41FA5}">
                      <a16:colId xmlns:a16="http://schemas.microsoft.com/office/drawing/2014/main" val="20002"/>
                    </a:ext>
                  </a:extLst>
                </a:gridCol>
                <a:gridCol w="1336431">
                  <a:extLst>
                    <a:ext uri="{9D8B030D-6E8A-4147-A177-3AD203B41FA5}">
                      <a16:colId xmlns:a16="http://schemas.microsoft.com/office/drawing/2014/main" val="20003"/>
                    </a:ext>
                  </a:extLst>
                </a:gridCol>
                <a:gridCol w="1269023">
                  <a:extLst>
                    <a:ext uri="{9D8B030D-6E8A-4147-A177-3AD203B41FA5}">
                      <a16:colId xmlns:a16="http://schemas.microsoft.com/office/drawing/2014/main" val="20004"/>
                    </a:ext>
                  </a:extLst>
                </a:gridCol>
                <a:gridCol w="1263162">
                  <a:extLst>
                    <a:ext uri="{9D8B030D-6E8A-4147-A177-3AD203B41FA5}">
                      <a16:colId xmlns:a16="http://schemas.microsoft.com/office/drawing/2014/main" val="20005"/>
                    </a:ext>
                  </a:extLst>
                </a:gridCol>
              </a:tblGrid>
              <a:tr h="80486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u="none" strike="noStrike" cap="none" spc="0" normalizeH="0" baseline="0" dirty="0">
                          <a:ln>
                            <a:noFill/>
                          </a:ln>
                          <a:solidFill>
                            <a:schemeClr val="tx1"/>
                          </a:solidFill>
                          <a:effectLst/>
                        </a:rPr>
                        <a:t>分子</a:t>
                      </a:r>
                      <a:endParaRPr kumimoji="1" lang="zh-CN" altLang="en-US"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algn="ctr"/>
                      <a:r>
                        <a:rPr kumimoji="1" lang="zh-CN" altLang="en-US" sz="1800" cap="none" spc="0" dirty="0">
                          <a:ln>
                            <a:noFill/>
                          </a:ln>
                          <a:solidFill>
                            <a:schemeClr val="tx1"/>
                          </a:solidFill>
                          <a:effectLst/>
                        </a:rPr>
                        <a:t>偶极矩</a:t>
                      </a:r>
                      <a:r>
                        <a:rPr kumimoji="1" lang="en-US" altLang="zh-CN" sz="1800" cap="none" spc="0" dirty="0">
                          <a:ln>
                            <a:noFill/>
                          </a:ln>
                          <a:solidFill>
                            <a:schemeClr val="tx1"/>
                          </a:solidFill>
                          <a:effectLst/>
                        </a:rPr>
                        <a:t>(</a:t>
                      </a:r>
                      <a:r>
                        <a:rPr kumimoji="1" lang="en-US" altLang="zh-CN" sz="1800" cap="none" spc="0" dirty="0" err="1">
                          <a:ln>
                            <a:noFill/>
                          </a:ln>
                          <a:solidFill>
                            <a:schemeClr val="tx1"/>
                          </a:solidFill>
                          <a:effectLst/>
                        </a:rPr>
                        <a:t>μ</a:t>
                      </a:r>
                      <a:r>
                        <a:rPr kumimoji="1" lang="zh-CN" altLang="en-US" sz="1800" cap="none" spc="0" baseline="-25000" dirty="0">
                          <a:ln>
                            <a:noFill/>
                          </a:ln>
                          <a:solidFill>
                            <a:schemeClr val="tx1"/>
                          </a:solidFill>
                          <a:effectLst/>
                        </a:rPr>
                        <a:t>实</a:t>
                      </a:r>
                      <a:r>
                        <a:rPr kumimoji="1" lang="en-US" altLang="zh-CN" sz="1800" cap="none" spc="0" dirty="0">
                          <a:ln>
                            <a:noFill/>
                          </a:ln>
                          <a:solidFill>
                            <a:schemeClr val="tx1"/>
                          </a:solidFill>
                          <a:effectLst/>
                        </a:rPr>
                        <a:t>)</a:t>
                      </a:r>
                    </a:p>
                    <a:p>
                      <a:pPr algn="ctr"/>
                      <a:r>
                        <a:rPr kumimoji="1" lang="en-US" altLang="zh-CN" sz="1800" cap="none" spc="0" dirty="0">
                          <a:ln>
                            <a:noFill/>
                          </a:ln>
                          <a:solidFill>
                            <a:schemeClr val="tx1"/>
                          </a:solidFill>
                          <a:effectLst/>
                        </a:rPr>
                        <a:t>(10</a:t>
                      </a:r>
                      <a:r>
                        <a:rPr kumimoji="1" lang="en-US" altLang="zh-CN" sz="1800" cap="none" spc="0" baseline="30000" dirty="0">
                          <a:ln>
                            <a:noFill/>
                          </a:ln>
                          <a:solidFill>
                            <a:schemeClr val="tx1"/>
                          </a:solidFill>
                          <a:effectLst/>
                        </a:rPr>
                        <a:t>-30</a:t>
                      </a:r>
                      <a:r>
                        <a:rPr kumimoji="1" lang="zh-CN" altLang="en-US" sz="1800" cap="none" spc="0" dirty="0">
                          <a:ln>
                            <a:noFill/>
                          </a:ln>
                          <a:solidFill>
                            <a:schemeClr val="tx1"/>
                          </a:solidFill>
                          <a:effectLst/>
                        </a:rPr>
                        <a:t> </a:t>
                      </a:r>
                      <a:r>
                        <a:rPr kumimoji="1" lang="en-US" altLang="zh-CN" sz="1800" cap="none" spc="0" dirty="0" err="1">
                          <a:ln>
                            <a:noFill/>
                          </a:ln>
                          <a:solidFill>
                            <a:schemeClr val="tx1"/>
                          </a:solidFill>
                          <a:effectLst/>
                        </a:rPr>
                        <a:t>C∙m</a:t>
                      </a:r>
                      <a:r>
                        <a:rPr kumimoji="1" lang="en-US" altLang="zh-CN" sz="1800" cap="none" spc="0" dirty="0">
                          <a:ln>
                            <a:noFill/>
                          </a:ln>
                          <a:solidFill>
                            <a:schemeClr val="tx1"/>
                          </a:solidFill>
                          <a:effectLst/>
                        </a:rPr>
                        <a:t>)</a:t>
                      </a:r>
                      <a:endParaRPr kumimoji="1" lang="zh-CN" altLang="en-US" sz="1800" b="1" cap="none" spc="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algn="ctr"/>
                      <a:r>
                        <a:rPr kumimoji="1" lang="zh-CN" altLang="en-US" sz="1800" cap="none" spc="0" dirty="0">
                          <a:ln>
                            <a:noFill/>
                          </a:ln>
                          <a:solidFill>
                            <a:schemeClr val="tx1"/>
                          </a:solidFill>
                          <a:effectLst/>
                        </a:rPr>
                        <a:t>取向力</a:t>
                      </a:r>
                      <a:endParaRPr kumimoji="1" lang="en-US" altLang="zh-CN" sz="1800" cap="none" spc="0" dirty="0">
                        <a:ln>
                          <a:noFill/>
                        </a:ln>
                        <a:solidFill>
                          <a:schemeClr val="tx1"/>
                        </a:solidFill>
                        <a:effectLst/>
                      </a:endParaRPr>
                    </a:p>
                    <a:p>
                      <a:pPr algn="ctr"/>
                      <a:r>
                        <a:rPr kumimoji="1" lang="en-US" altLang="zh-CN" sz="1800" cap="none" spc="0" dirty="0">
                          <a:ln>
                            <a:noFill/>
                          </a:ln>
                          <a:solidFill>
                            <a:schemeClr val="tx1"/>
                          </a:solidFill>
                          <a:effectLst/>
                        </a:rPr>
                        <a:t>(kJ∙mol</a:t>
                      </a:r>
                      <a:r>
                        <a:rPr kumimoji="1" lang="en-US" altLang="zh-CN" sz="1800" cap="none" spc="0" baseline="30000" dirty="0">
                          <a:ln>
                            <a:noFill/>
                          </a:ln>
                          <a:solidFill>
                            <a:schemeClr val="tx1"/>
                          </a:solidFill>
                          <a:effectLst/>
                        </a:rPr>
                        <a:t>-1</a:t>
                      </a:r>
                      <a:r>
                        <a:rPr kumimoji="1" lang="en-US" altLang="zh-CN" sz="1800" cap="none" spc="0" dirty="0">
                          <a:ln>
                            <a:noFill/>
                          </a:ln>
                          <a:solidFill>
                            <a:schemeClr val="tx1"/>
                          </a:solidFill>
                          <a:effectLst/>
                        </a:rPr>
                        <a:t>)</a:t>
                      </a:r>
                      <a:endParaRPr kumimoji="1" lang="zh-CN" altLang="en-US" sz="1800" b="1" cap="none" spc="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algn="ctr"/>
                      <a:r>
                        <a:rPr kumimoji="1" lang="zh-CN" altLang="en-US" sz="1800" cap="none" spc="0" dirty="0">
                          <a:ln>
                            <a:noFill/>
                          </a:ln>
                          <a:solidFill>
                            <a:schemeClr val="tx1"/>
                          </a:solidFill>
                          <a:effectLst/>
                        </a:rPr>
                        <a:t>诱导力</a:t>
                      </a:r>
                      <a:endParaRPr kumimoji="1" lang="en-US" altLang="zh-CN" sz="1800" cap="none" spc="0" dirty="0">
                        <a:ln>
                          <a:noFill/>
                        </a:ln>
                        <a:solidFill>
                          <a:schemeClr val="tx1"/>
                        </a:solidFill>
                        <a:effectLst/>
                      </a:endParaRPr>
                    </a:p>
                    <a:p>
                      <a:pPr algn="ctr"/>
                      <a:r>
                        <a:rPr kumimoji="1" lang="en-US" altLang="zh-CN" sz="1800" cap="none" spc="0" dirty="0">
                          <a:ln>
                            <a:noFill/>
                          </a:ln>
                          <a:solidFill>
                            <a:schemeClr val="tx1"/>
                          </a:solidFill>
                          <a:effectLst/>
                        </a:rPr>
                        <a:t>(kJ∙mol</a:t>
                      </a:r>
                      <a:r>
                        <a:rPr kumimoji="1" lang="en-US" altLang="zh-CN" sz="1800" cap="none" spc="0" baseline="30000" dirty="0">
                          <a:ln>
                            <a:noFill/>
                          </a:ln>
                          <a:solidFill>
                            <a:schemeClr val="tx1"/>
                          </a:solidFill>
                          <a:effectLst/>
                        </a:rPr>
                        <a:t>-1</a:t>
                      </a:r>
                      <a:r>
                        <a:rPr kumimoji="1" lang="en-US" altLang="zh-CN" sz="1800" cap="none" spc="0" dirty="0">
                          <a:ln>
                            <a:noFill/>
                          </a:ln>
                          <a:solidFill>
                            <a:schemeClr val="tx1"/>
                          </a:solidFill>
                          <a:effectLst/>
                        </a:rPr>
                        <a:t>)</a:t>
                      </a:r>
                      <a:endParaRPr kumimoji="1" lang="zh-CN" altLang="en-US" sz="1800" b="1" cap="none" spc="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algn="ctr"/>
                      <a:r>
                        <a:rPr kumimoji="1" lang="zh-CN" altLang="en-US" sz="1800" cap="none" spc="0" dirty="0">
                          <a:ln>
                            <a:noFill/>
                          </a:ln>
                          <a:solidFill>
                            <a:schemeClr val="tx1"/>
                          </a:solidFill>
                          <a:effectLst/>
                        </a:rPr>
                        <a:t>色散力</a:t>
                      </a:r>
                      <a:endParaRPr kumimoji="1" lang="en-US" altLang="zh-CN" sz="1800" cap="none" spc="0" dirty="0">
                        <a:ln>
                          <a:noFill/>
                        </a:ln>
                        <a:solidFill>
                          <a:schemeClr val="tx1"/>
                        </a:solidFill>
                        <a:effectLst/>
                      </a:endParaRPr>
                    </a:p>
                    <a:p>
                      <a:pPr algn="ctr"/>
                      <a:r>
                        <a:rPr kumimoji="1" lang="en-US" altLang="zh-CN" sz="1800" cap="none" spc="0" dirty="0">
                          <a:ln>
                            <a:noFill/>
                          </a:ln>
                          <a:solidFill>
                            <a:schemeClr val="tx1"/>
                          </a:solidFill>
                          <a:effectLst/>
                        </a:rPr>
                        <a:t>(kJ∙mol</a:t>
                      </a:r>
                      <a:r>
                        <a:rPr kumimoji="1" lang="en-US" altLang="zh-CN" sz="1800" cap="none" spc="0" baseline="30000" dirty="0">
                          <a:ln>
                            <a:noFill/>
                          </a:ln>
                          <a:solidFill>
                            <a:schemeClr val="tx1"/>
                          </a:solidFill>
                          <a:effectLst/>
                        </a:rPr>
                        <a:t>-1</a:t>
                      </a:r>
                      <a:r>
                        <a:rPr kumimoji="1" lang="en-US" altLang="zh-CN" sz="1800" cap="none" spc="0" dirty="0">
                          <a:ln>
                            <a:noFill/>
                          </a:ln>
                          <a:solidFill>
                            <a:schemeClr val="tx1"/>
                          </a:solidFill>
                          <a:effectLst/>
                        </a:rPr>
                        <a:t>)</a:t>
                      </a:r>
                      <a:endParaRPr kumimoji="1" lang="zh-CN" altLang="en-US" sz="1800" b="1" cap="none" spc="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algn="ctr"/>
                      <a:r>
                        <a:rPr kumimoji="1" lang="zh-CN" altLang="en-US" sz="1800" cap="none" spc="0" dirty="0">
                          <a:ln>
                            <a:noFill/>
                          </a:ln>
                          <a:solidFill>
                            <a:schemeClr val="tx1"/>
                          </a:solidFill>
                          <a:effectLst/>
                        </a:rPr>
                        <a:t>总作用力</a:t>
                      </a:r>
                      <a:endParaRPr kumimoji="1" lang="en-US" altLang="zh-CN" sz="1800" cap="none" spc="0" dirty="0">
                        <a:ln>
                          <a:noFill/>
                        </a:ln>
                        <a:solidFill>
                          <a:schemeClr val="tx1"/>
                        </a:solidFill>
                        <a:effectLst/>
                      </a:endParaRPr>
                    </a:p>
                    <a:p>
                      <a:pPr algn="ctr"/>
                      <a:r>
                        <a:rPr kumimoji="1" lang="en-US" altLang="zh-CN" sz="1800" cap="none" spc="0" dirty="0">
                          <a:ln>
                            <a:noFill/>
                          </a:ln>
                          <a:solidFill>
                            <a:schemeClr val="tx1"/>
                          </a:solidFill>
                          <a:effectLst/>
                        </a:rPr>
                        <a:t>(kJ∙mol</a:t>
                      </a:r>
                      <a:r>
                        <a:rPr kumimoji="1" lang="en-US" altLang="zh-CN" sz="1800" cap="none" spc="0" baseline="30000" dirty="0">
                          <a:ln>
                            <a:noFill/>
                          </a:ln>
                          <a:solidFill>
                            <a:schemeClr val="tx1"/>
                          </a:solidFill>
                          <a:effectLst/>
                        </a:rPr>
                        <a:t>-1</a:t>
                      </a:r>
                      <a:r>
                        <a:rPr kumimoji="1" lang="en-US" altLang="zh-CN" sz="1800" cap="none" spc="0" dirty="0">
                          <a:ln>
                            <a:noFill/>
                          </a:ln>
                          <a:solidFill>
                            <a:schemeClr val="tx1"/>
                          </a:solidFill>
                          <a:effectLst/>
                        </a:rPr>
                        <a:t>)</a:t>
                      </a:r>
                      <a:endParaRPr kumimoji="1" lang="zh-CN" altLang="en-US" sz="1800" b="1" cap="none" spc="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0"/>
                  </a:ext>
                </a:extLst>
              </a:tr>
              <a:tr h="4143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Ar</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0</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0.00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0.00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261AE8"/>
                          </a:solidFill>
                          <a:effectLst/>
                        </a:rPr>
                        <a:t>8.50</a:t>
                      </a:r>
                      <a:endParaRPr kumimoji="1" lang="en-US" altLang="zh-CN" sz="2000" b="1" i="0" u="none" strike="noStrike" cap="none" spc="0" normalizeH="0" baseline="0" dirty="0">
                        <a:ln>
                          <a:noFill/>
                        </a:ln>
                        <a:solidFill>
                          <a:srgbClr val="261AE8"/>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8.50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1"/>
                  </a:ext>
                </a:extLst>
              </a:tr>
              <a:tr h="3968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CO</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0.39</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0.003</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0.008</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261AE8"/>
                          </a:solidFill>
                          <a:effectLst/>
                        </a:rPr>
                        <a:t>8.75</a:t>
                      </a:r>
                      <a:endParaRPr kumimoji="1" lang="en-US" altLang="zh-CN" sz="2000" b="1" i="0" u="none" strike="noStrike" cap="none" spc="0" normalizeH="0" baseline="0" dirty="0">
                        <a:ln>
                          <a:noFill/>
                        </a:ln>
                        <a:solidFill>
                          <a:srgbClr val="261AE8"/>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8.75</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2"/>
                  </a:ext>
                </a:extLst>
              </a:tr>
              <a:tr h="44291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HI</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1.40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0.025</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0.113</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261AE8"/>
                          </a:solidFill>
                          <a:effectLst/>
                        </a:rPr>
                        <a:t>25.87</a:t>
                      </a:r>
                      <a:endParaRPr kumimoji="1" lang="en-US" altLang="zh-CN" sz="2000" b="1" i="0" u="none" strike="noStrike" cap="none" spc="0" normalizeH="0" baseline="0" dirty="0">
                        <a:ln>
                          <a:noFill/>
                        </a:ln>
                        <a:solidFill>
                          <a:srgbClr val="261AE8"/>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26.00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3"/>
                  </a:ext>
                </a:extLst>
              </a:tr>
              <a:tr h="381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HBr</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2.67</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0.69</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0.502</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261AE8"/>
                          </a:solidFill>
                          <a:effectLst/>
                        </a:rPr>
                        <a:t>21.94</a:t>
                      </a:r>
                      <a:endParaRPr kumimoji="1" lang="en-US" altLang="zh-CN" sz="2000" b="1" i="0" u="none" strike="noStrike" cap="none" spc="0" normalizeH="0" baseline="0" dirty="0">
                        <a:ln>
                          <a:noFill/>
                        </a:ln>
                        <a:solidFill>
                          <a:srgbClr val="261AE8"/>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23.11</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4"/>
                  </a:ext>
                </a:extLst>
              </a:tr>
              <a:tr h="44291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HCl</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3.60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3.31</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1.00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261AE8"/>
                          </a:solidFill>
                          <a:effectLst/>
                        </a:rPr>
                        <a:t>16.83</a:t>
                      </a:r>
                      <a:endParaRPr kumimoji="1" lang="en-US" altLang="zh-CN" sz="2000" b="1" i="0" u="none" strike="noStrike" cap="none" spc="0" normalizeH="0" baseline="0" dirty="0">
                        <a:ln>
                          <a:noFill/>
                        </a:ln>
                        <a:solidFill>
                          <a:srgbClr val="261AE8"/>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21.14</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5"/>
                  </a:ext>
                </a:extLst>
              </a:tr>
              <a:tr h="3968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NH</a:t>
                      </a:r>
                      <a:r>
                        <a:rPr kumimoji="1" lang="en-US" altLang="zh-CN" sz="2000" u="none" strike="noStrike" cap="none" spc="0" normalizeH="0" baseline="-25000">
                          <a:ln>
                            <a:noFill/>
                          </a:ln>
                          <a:solidFill>
                            <a:schemeClr val="tx1"/>
                          </a:solidFill>
                          <a:effectLst/>
                        </a:rPr>
                        <a:t>3</a:t>
                      </a:r>
                      <a:endParaRPr kumimoji="1" lang="en-US" altLang="zh-CN" sz="2000" b="1" i="0" u="none" strike="noStrike" cap="none" spc="0" normalizeH="0" baseline="-2500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4.90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FF0000"/>
                          </a:solidFill>
                          <a:effectLst/>
                        </a:rPr>
                        <a:t>13.31</a:t>
                      </a:r>
                      <a:endParaRPr kumimoji="1" lang="en-US" altLang="zh-CN" sz="2000" b="1" i="0" u="none" strike="noStrike" cap="none" spc="0" normalizeH="0" baseline="0" dirty="0">
                        <a:ln>
                          <a:noFill/>
                        </a:ln>
                        <a:solidFill>
                          <a:srgbClr val="FF0000"/>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1.55</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14.95</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29.60</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6"/>
                  </a:ext>
                </a:extLst>
              </a:tr>
              <a:tr h="29051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H</a:t>
                      </a:r>
                      <a:r>
                        <a:rPr kumimoji="1" lang="en-US" altLang="zh-CN" sz="2000" u="none" strike="noStrike" cap="none" spc="0" normalizeH="0" baseline="-25000">
                          <a:ln>
                            <a:noFill/>
                          </a:ln>
                          <a:solidFill>
                            <a:schemeClr val="tx1"/>
                          </a:solidFill>
                          <a:effectLst/>
                        </a:rPr>
                        <a:t>2</a:t>
                      </a:r>
                      <a:r>
                        <a:rPr kumimoji="1" lang="en-US" altLang="zh-CN" sz="2000" u="none" strike="noStrike" cap="none" spc="0" normalizeH="0" baseline="0">
                          <a:ln>
                            <a:noFill/>
                          </a:ln>
                          <a:solidFill>
                            <a:schemeClr val="tx1"/>
                          </a:solidFill>
                          <a:effectLst/>
                        </a:rPr>
                        <a:t>O</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6.17</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rgbClr val="FF0000"/>
                          </a:solidFill>
                          <a:effectLst/>
                        </a:rPr>
                        <a:t>36.39</a:t>
                      </a:r>
                      <a:endParaRPr kumimoji="1" lang="en-US" altLang="zh-CN" sz="2000" b="1" i="0" u="none" strike="noStrike" cap="none" spc="0" normalizeH="0" baseline="0" dirty="0">
                        <a:ln>
                          <a:noFill/>
                        </a:ln>
                        <a:solidFill>
                          <a:srgbClr val="FF0000"/>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1.93</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a:ln>
                            <a:noFill/>
                          </a:ln>
                          <a:solidFill>
                            <a:schemeClr val="tx1"/>
                          </a:solidFill>
                          <a:effectLst/>
                        </a:rPr>
                        <a:t>9.00</a:t>
                      </a:r>
                      <a:endParaRPr kumimoji="1" lang="en-US" altLang="zh-CN" sz="2000" b="1" i="0" u="none" strike="noStrike" cap="none" spc="0" normalizeH="0" baseline="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u="none" strike="noStrike" cap="none" spc="0" normalizeH="0" baseline="0" dirty="0">
                          <a:ln>
                            <a:noFill/>
                          </a:ln>
                          <a:solidFill>
                            <a:schemeClr val="tx1"/>
                          </a:solidFill>
                          <a:effectLst/>
                        </a:rPr>
                        <a:t>47.31</a:t>
                      </a:r>
                      <a:endParaRPr kumimoji="1" lang="en-US" altLang="zh-CN" sz="2000" b="1" i="0" u="none" strike="noStrike" cap="none" spc="0" normalizeH="0" baseline="0" dirty="0">
                        <a:ln>
                          <a:noFill/>
                        </a:ln>
                        <a:solidFill>
                          <a:schemeClr val="tx1"/>
                        </a:solidFill>
                        <a:effectLst/>
                        <a:latin typeface="Times New Roman" panose="02020603050405020304" pitchFamily="18" charset="0"/>
                        <a:ea typeface="黑体" pitchFamily="2" charset="-122"/>
                        <a:cs typeface="Times New Roman" panose="02020603050405020304" pitchFamily="18" charset="0"/>
                      </a:endParaRPr>
                    </a:p>
                  </a:txBody>
                  <a:tcPr marL="84406" marR="84406" anchor="ctr" horzOverflow="overflow"/>
                </a:tc>
                <a:extLst>
                  <a:ext uri="{0D108BD9-81ED-4DB2-BD59-A6C34878D82A}">
                    <a16:rowId xmlns:a16="http://schemas.microsoft.com/office/drawing/2014/main" val="10007"/>
                  </a:ext>
                </a:extLst>
              </a:tr>
            </a:tbl>
          </a:graphicData>
        </a:graphic>
      </p:graphicFrame>
      <p:sp>
        <p:nvSpPr>
          <p:cNvPr id="1572945" name="Text Box 81"/>
          <p:cNvSpPr txBox="1">
            <a:spLocks noChangeArrowheads="1"/>
          </p:cNvSpPr>
          <p:nvPr/>
        </p:nvSpPr>
        <p:spPr bwMode="auto">
          <a:xfrm>
            <a:off x="539552" y="5034485"/>
            <a:ext cx="8491985" cy="171739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zh-CN" altLang="en-US" b="1" dirty="0"/>
              <a:t>非极性分子－非极性分子：只存在</a:t>
            </a:r>
            <a:r>
              <a:rPr kumimoji="0" lang="zh-CN" altLang="en-US" b="1" dirty="0">
                <a:solidFill>
                  <a:srgbClr val="0000FF"/>
                </a:solidFill>
              </a:rPr>
              <a:t>色散力</a:t>
            </a:r>
            <a:r>
              <a:rPr kumimoji="0" lang="zh-CN" altLang="en-US" b="1" dirty="0"/>
              <a:t>；</a:t>
            </a:r>
          </a:p>
          <a:p>
            <a:pPr eaLnBrk="1" hangingPunct="1">
              <a:lnSpc>
                <a:spcPct val="110000"/>
              </a:lnSpc>
            </a:pPr>
            <a:r>
              <a:rPr kumimoji="0" lang="zh-CN" altLang="en-US" b="1" dirty="0"/>
              <a:t>极性分子－非极性分子：</a:t>
            </a:r>
            <a:r>
              <a:rPr kumimoji="0" lang="zh-CN" altLang="en-US" b="1" dirty="0">
                <a:solidFill>
                  <a:srgbClr val="0000FF"/>
                </a:solidFill>
              </a:rPr>
              <a:t>色散力、</a:t>
            </a:r>
            <a:r>
              <a:rPr kumimoji="0" lang="zh-CN" altLang="en-US" b="1" dirty="0">
                <a:solidFill>
                  <a:srgbClr val="00B050"/>
                </a:solidFill>
              </a:rPr>
              <a:t>诱导力</a:t>
            </a:r>
            <a:r>
              <a:rPr kumimoji="0" lang="zh-CN" altLang="en-US" b="1" dirty="0"/>
              <a:t>；</a:t>
            </a:r>
          </a:p>
          <a:p>
            <a:pPr eaLnBrk="1" hangingPunct="1">
              <a:lnSpc>
                <a:spcPct val="110000"/>
              </a:lnSpc>
            </a:pPr>
            <a:r>
              <a:rPr kumimoji="0" lang="zh-CN" altLang="en-US" b="1" dirty="0"/>
              <a:t>极性分子－极性分子：</a:t>
            </a:r>
            <a:r>
              <a:rPr kumimoji="0" lang="zh-CN" altLang="en-US" b="1" dirty="0">
                <a:solidFill>
                  <a:srgbClr val="FF0000"/>
                </a:solidFill>
              </a:rPr>
              <a:t>取向力</a:t>
            </a:r>
            <a:r>
              <a:rPr kumimoji="0" lang="zh-CN" altLang="en-US" b="1" dirty="0">
                <a:solidFill>
                  <a:srgbClr val="0000FF"/>
                </a:solidFill>
              </a:rPr>
              <a:t>、色散力、</a:t>
            </a:r>
            <a:r>
              <a:rPr kumimoji="0" lang="zh-CN" altLang="en-US" b="1" dirty="0">
                <a:solidFill>
                  <a:srgbClr val="00B050"/>
                </a:solidFill>
              </a:rPr>
              <a:t>诱导力</a:t>
            </a:r>
            <a:r>
              <a:rPr kumimoji="0" lang="zh-CN" altLang="en-US" b="1" dirty="0"/>
              <a:t>。</a:t>
            </a:r>
          </a:p>
          <a:p>
            <a:pPr eaLnBrk="1" hangingPunct="1">
              <a:lnSpc>
                <a:spcPct val="110000"/>
              </a:lnSpc>
            </a:pPr>
            <a:r>
              <a:rPr kumimoji="0" lang="zh-CN" altLang="en-US" b="1" dirty="0"/>
              <a:t>除极少数强极性分子外，大多数分子间作用力以</a:t>
            </a:r>
            <a:r>
              <a:rPr kumimoji="0" lang="zh-CN" altLang="en-US" b="1" dirty="0">
                <a:solidFill>
                  <a:srgbClr val="261AE8"/>
                </a:solidFill>
              </a:rPr>
              <a:t>色散力</a:t>
            </a:r>
            <a:r>
              <a:rPr kumimoji="0" lang="zh-CN" altLang="en-US" b="1" dirty="0"/>
              <a:t>为主。</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805BD45B-6ECF-29A9-BCA5-7D105932DA4A}"/>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19</a:t>
            </a:fld>
            <a:endParaRPr lang="en-US" altLang="zh-CN" dirty="0"/>
          </a:p>
        </p:txBody>
      </p:sp>
    </p:spTree>
    <p:extLst>
      <p:ext uri="{BB962C8B-B14F-4D97-AF65-F5344CB8AC3E}">
        <p14:creationId xmlns:p14="http://schemas.microsoft.com/office/powerpoint/2010/main" val="796090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2370" name="Text Box 2"/>
          <p:cNvSpPr txBox="1">
            <a:spLocks noChangeArrowheads="1"/>
          </p:cNvSpPr>
          <p:nvPr/>
        </p:nvSpPr>
        <p:spPr bwMode="auto">
          <a:xfrm>
            <a:off x="1182566" y="1524000"/>
            <a:ext cx="6746631" cy="206208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3200" b="1" dirty="0">
                <a:effectLst>
                  <a:outerShdw blurRad="38100" dist="38100" dir="2700000" algn="tl">
                    <a:srgbClr val="C0C0C0"/>
                  </a:outerShdw>
                </a:effectLst>
              </a:rPr>
              <a:t>习题     </a:t>
            </a:r>
            <a:r>
              <a:rPr lang="zh-CN" altLang="en-US" sz="3200" b="1" dirty="0">
                <a:solidFill>
                  <a:srgbClr val="C00000"/>
                </a:solidFill>
                <a:effectLst>
                  <a:outerShdw blurRad="38100" dist="38100" dir="2700000" algn="tl">
                    <a:srgbClr val="C0C0C0"/>
                  </a:outerShdw>
                </a:effectLst>
              </a:rPr>
              <a:t>第二章   分子和晶体结构</a:t>
            </a:r>
          </a:p>
          <a:p>
            <a:pPr eaLnBrk="1" hangingPunct="1">
              <a:spcBef>
                <a:spcPct val="50000"/>
              </a:spcBef>
            </a:pPr>
            <a:endParaRPr lang="zh-CN" altLang="en-US" sz="3200" b="1" dirty="0">
              <a:effectLst>
                <a:outerShdw blurRad="38100" dist="38100" dir="2700000" algn="tl">
                  <a:srgbClr val="C0C0C0"/>
                </a:outerShdw>
              </a:effectLst>
            </a:endParaRPr>
          </a:p>
          <a:p>
            <a:pPr algn="ctr" eaLnBrk="1" hangingPunct="1">
              <a:spcBef>
                <a:spcPct val="50000"/>
              </a:spcBef>
            </a:pPr>
            <a:r>
              <a:rPr lang="zh-CN" altLang="en-US" sz="3200" b="1" dirty="0">
                <a:effectLst>
                  <a:outerShdw blurRad="38100" dist="38100" dir="2700000" algn="tl">
                    <a:srgbClr val="C0C0C0"/>
                  </a:outerShdw>
                </a:effectLst>
              </a:rPr>
              <a:t>作业： </a:t>
            </a:r>
            <a:r>
              <a:rPr lang="en-US" altLang="zh-CN" sz="3200" b="1" dirty="0">
                <a:effectLst>
                  <a:outerShdw blurRad="38100" dist="38100" dir="2700000" algn="tl">
                    <a:srgbClr val="C0C0C0"/>
                  </a:outerShdw>
                </a:effectLst>
              </a:rPr>
              <a:t>10.7, 10.8, 10.11, 10.12</a:t>
            </a:r>
            <a:endParaRPr lang="en-US" altLang="zh-CN" sz="3200" b="1" dirty="0"/>
          </a:p>
        </p:txBody>
      </p:sp>
    </p:spTree>
    <p:extLst>
      <p:ext uri="{BB962C8B-B14F-4D97-AF65-F5344CB8AC3E}">
        <p14:creationId xmlns:p14="http://schemas.microsoft.com/office/powerpoint/2010/main" val="13036948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4914" name="Text Box 2"/>
          <p:cNvSpPr txBox="1">
            <a:spLocks noChangeArrowheads="1"/>
          </p:cNvSpPr>
          <p:nvPr/>
        </p:nvSpPr>
        <p:spPr bwMode="auto">
          <a:xfrm>
            <a:off x="179512" y="981075"/>
            <a:ext cx="8809893" cy="4678204"/>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ts val="600"/>
              </a:spcBef>
              <a:buClr>
                <a:srgbClr val="FF0000"/>
              </a:buClr>
              <a:buFont typeface="Wingdings" pitchFamily="2" charset="2"/>
              <a:buNone/>
            </a:pPr>
            <a:r>
              <a:rPr kumimoji="0" lang="zh-CN" altLang="en-US" b="1" dirty="0">
                <a:solidFill>
                  <a:srgbClr val="FF00FF"/>
                </a:solidFill>
              </a:rPr>
              <a:t>范德华力本质是一种静电力</a:t>
            </a:r>
            <a:r>
              <a:rPr kumimoji="0" lang="zh-CN" altLang="en-US" b="1" dirty="0"/>
              <a:t>，只有在分子相距甚近</a:t>
            </a:r>
            <a:r>
              <a:rPr kumimoji="0" lang="en-US" altLang="zh-CN" b="1" dirty="0"/>
              <a:t> (</a:t>
            </a:r>
            <a:r>
              <a:rPr kumimoji="0" lang="zh-CN" altLang="en-US" b="1" dirty="0"/>
              <a:t>约</a:t>
            </a:r>
            <a:r>
              <a:rPr kumimoji="0" lang="en-US" altLang="zh-CN" b="1" dirty="0"/>
              <a:t>500pm</a:t>
            </a:r>
            <a:r>
              <a:rPr kumimoji="0" lang="zh-CN" altLang="en-US" b="1" dirty="0"/>
              <a:t>以内</a:t>
            </a:r>
            <a:r>
              <a:rPr kumimoji="0" lang="en-US" altLang="zh-CN" b="1" dirty="0"/>
              <a:t>) </a:t>
            </a:r>
            <a:r>
              <a:rPr kumimoji="0" lang="zh-CN" altLang="en-US" b="1" dirty="0"/>
              <a:t>时才起作用。当分子稍为远离时，分子间作用力迅速减弱</a:t>
            </a:r>
            <a:r>
              <a:rPr kumimoji="0" lang="en-US" altLang="zh-CN" b="1" dirty="0"/>
              <a:t> (</a:t>
            </a:r>
            <a:r>
              <a:rPr kumimoji="0" lang="zh-CN" altLang="en-US" b="1" dirty="0"/>
              <a:t>与分子间距离的六次方成反比</a:t>
            </a:r>
            <a:r>
              <a:rPr kumimoji="0" lang="en-US" altLang="zh-CN" b="1" dirty="0"/>
              <a:t>)</a:t>
            </a:r>
            <a:r>
              <a:rPr kumimoji="0" lang="zh-CN" altLang="en-US" b="1" dirty="0"/>
              <a:t>。</a:t>
            </a:r>
          </a:p>
          <a:p>
            <a:pPr eaLnBrk="1" hangingPunct="1">
              <a:lnSpc>
                <a:spcPct val="120000"/>
              </a:lnSpc>
              <a:spcBef>
                <a:spcPts val="600"/>
              </a:spcBef>
            </a:pPr>
            <a:r>
              <a:rPr kumimoji="0" lang="zh-CN" altLang="en-US" b="1" dirty="0"/>
              <a:t>        根据量子力学理论计算，取向力和诱导力都与分子的偶极矩平方成正比。诱导力还与被诱导的非极性分子或极性分子本身的变形性有关，越易变形，作用力越大。色散力主要与相互作用分子的变形性有关。一般分子的体积越大，其变形性也越大，分子间的色散力随之增强。</a:t>
            </a:r>
          </a:p>
          <a:p>
            <a:pPr eaLnBrk="1" hangingPunct="1">
              <a:lnSpc>
                <a:spcPct val="120000"/>
              </a:lnSpc>
              <a:spcBef>
                <a:spcPts val="600"/>
              </a:spcBef>
            </a:pPr>
            <a:r>
              <a:rPr kumimoji="0" lang="zh-CN" altLang="en-US" b="1" dirty="0"/>
              <a:t>        此外，除了取向力与温度有关外，色散力和诱导力受温度影响不大。</a:t>
            </a:r>
          </a:p>
        </p:txBody>
      </p:sp>
      <p:sp>
        <p:nvSpPr>
          <p:cNvPr id="164869" name="Rectangle 5"/>
          <p:cNvSpPr>
            <a:spLocks noChangeArrowheads="1"/>
          </p:cNvSpPr>
          <p:nvPr/>
        </p:nvSpPr>
        <p:spPr bwMode="auto">
          <a:xfrm>
            <a:off x="1691680" y="251937"/>
            <a:ext cx="572667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范德华力的本质及影响因素</a:t>
            </a:r>
          </a:p>
        </p:txBody>
      </p:sp>
      <p:sp>
        <p:nvSpPr>
          <p:cNvPr id="164870" name="Rectangle 6"/>
          <p:cNvSpPr>
            <a:spLocks noChangeArrowheads="1"/>
          </p:cNvSpPr>
          <p:nvPr/>
        </p:nvSpPr>
        <p:spPr bwMode="auto">
          <a:xfrm>
            <a:off x="1547664" y="5712632"/>
            <a:ext cx="6766596" cy="5922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30000"/>
              </a:lnSpc>
              <a:spcBef>
                <a:spcPct val="50000"/>
              </a:spcBef>
            </a:pPr>
            <a:r>
              <a:rPr kumimoji="0" lang="zh-CN" altLang="en-US" sz="2800" dirty="0"/>
              <a:t> </a:t>
            </a:r>
            <a:r>
              <a:rPr kumimoji="0" lang="zh-CN" altLang="en-US" sz="2800" b="1" dirty="0"/>
              <a:t>分子间作用力一般</a:t>
            </a:r>
            <a:r>
              <a:rPr kumimoji="0" lang="zh-CN" altLang="en-US" sz="2800" b="1" dirty="0">
                <a:solidFill>
                  <a:srgbClr val="FF00FF"/>
                </a:solidFill>
              </a:rPr>
              <a:t>没有方向性和饱和性</a:t>
            </a:r>
            <a:r>
              <a:rPr kumimoji="0" lang="zh-CN" altLang="en-US" sz="2800" b="1" dirty="0"/>
              <a:t>。</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364CDB0E-77EB-6590-CC80-9050C226EC6F}"/>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20</a:t>
            </a:fld>
            <a:endParaRPr lang="en-US" altLang="zh-CN" dirty="0"/>
          </a:p>
        </p:txBody>
      </p:sp>
    </p:spTree>
    <p:extLst>
      <p:ext uri="{BB962C8B-B14F-4D97-AF65-F5344CB8AC3E}">
        <p14:creationId xmlns:p14="http://schemas.microsoft.com/office/powerpoint/2010/main" val="13200286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7048" name="Group 136"/>
          <p:cNvGraphicFramePr>
            <a:graphicFrameLocks noGrp="1"/>
          </p:cNvGraphicFramePr>
          <p:nvPr/>
        </p:nvGraphicFramePr>
        <p:xfrm>
          <a:off x="1355481" y="1955801"/>
          <a:ext cx="6096000" cy="2016125"/>
        </p:xfrm>
        <a:graphic>
          <a:graphicData uri="http://schemas.openxmlformats.org/drawingml/2006/table">
            <a:tbl>
              <a:tblPr/>
              <a:tblGrid>
                <a:gridCol w="18288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9906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tblGrid>
              <a:tr h="6096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rgbClr val="006600"/>
                        </a:solidFill>
                        <a:effectLst/>
                        <a:latin typeface="Times New Roman" pitchFamily="18" charset="0"/>
                        <a:ea typeface="黑体" pitchFamily="2" charset="-122"/>
                      </a:endParaRPr>
                    </a:p>
                  </a:txBody>
                  <a:tcPr marL="84406" marR="84406"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F</a:t>
                      </a:r>
                      <a:r>
                        <a:rPr kumimoji="1" lang="en-US" altLang="zh-CN" sz="2400" b="0" i="0" u="none" strike="noStrike" cap="none" normalizeH="0" baseline="-25000">
                          <a:ln>
                            <a:noFill/>
                          </a:ln>
                          <a:solidFill>
                            <a:srgbClr val="006600"/>
                          </a:solidFill>
                          <a:effectLst/>
                          <a:latin typeface="Times New Roman" pitchFamily="18" charset="0"/>
                          <a:ea typeface="黑体" pitchFamily="2" charset="-122"/>
                        </a:rPr>
                        <a:t>2</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Cl</a:t>
                      </a:r>
                      <a:r>
                        <a:rPr kumimoji="1" lang="en-US" altLang="zh-CN" sz="2400" b="0" i="0" u="none" strike="noStrike" cap="none" normalizeH="0" baseline="-25000">
                          <a:ln>
                            <a:noFill/>
                          </a:ln>
                          <a:solidFill>
                            <a:srgbClr val="006600"/>
                          </a:solidFill>
                          <a:effectLst/>
                          <a:latin typeface="Times New Roman" pitchFamily="18" charset="0"/>
                          <a:ea typeface="黑体" pitchFamily="2" charset="-122"/>
                        </a:rPr>
                        <a:t>2</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Br</a:t>
                      </a:r>
                      <a:r>
                        <a:rPr kumimoji="1" lang="en-US" altLang="zh-CN" sz="2400" b="0" i="0" u="none" strike="noStrike" cap="none" normalizeH="0" baseline="-25000">
                          <a:ln>
                            <a:noFill/>
                          </a:ln>
                          <a:solidFill>
                            <a:srgbClr val="006600"/>
                          </a:solidFill>
                          <a:effectLst/>
                          <a:latin typeface="Times New Roman" pitchFamily="18" charset="0"/>
                          <a:ea typeface="黑体" pitchFamily="2" charset="-122"/>
                        </a:rPr>
                        <a:t>2</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I</a:t>
                      </a:r>
                      <a:r>
                        <a:rPr kumimoji="1" lang="en-US" altLang="zh-CN" sz="2400" b="0" i="0" u="none" strike="noStrike" cap="none" normalizeH="0" baseline="-25000">
                          <a:ln>
                            <a:noFill/>
                          </a:ln>
                          <a:solidFill>
                            <a:srgbClr val="006600"/>
                          </a:solidFill>
                          <a:effectLst/>
                          <a:latin typeface="Times New Roman" pitchFamily="18" charset="0"/>
                          <a:ea typeface="黑体" pitchFamily="2" charset="-122"/>
                        </a:rPr>
                        <a:t>2</a:t>
                      </a:r>
                    </a:p>
                  </a:txBody>
                  <a:tcPr marL="84406" marR="84406"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485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06600"/>
                          </a:solidFill>
                          <a:effectLst/>
                          <a:latin typeface="Times New Roman" pitchFamily="18" charset="0"/>
                          <a:ea typeface="黑体" pitchFamily="2" charset="-122"/>
                        </a:rPr>
                        <a:t>熔点 </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C</a:t>
                      </a:r>
                    </a:p>
                  </a:txBody>
                  <a:tcPr marL="84406" marR="84406" anchor="ctr" anchorCtr="1"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223</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102.4</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7.3</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113.6</a:t>
                      </a:r>
                    </a:p>
                  </a:txBody>
                  <a:tcPr marL="84406" marR="84406" anchor="ctr" anchorCtr="1"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7016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rgbClr val="006600"/>
                          </a:solidFill>
                          <a:effectLst/>
                          <a:latin typeface="Times New Roman" pitchFamily="18" charset="0"/>
                          <a:ea typeface="黑体" pitchFamily="2" charset="-122"/>
                        </a:rPr>
                        <a:t>沸点 </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C</a:t>
                      </a:r>
                    </a:p>
                  </a:txBody>
                  <a:tcPr marL="84406" marR="84406" anchor="ctr" anchorCtr="1"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187.9</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400" b="0" i="0" u="none" strike="noStrike" cap="none" normalizeH="0" baseline="0">
                          <a:ln>
                            <a:noFill/>
                          </a:ln>
                          <a:solidFill>
                            <a:srgbClr val="006600"/>
                          </a:solidFill>
                          <a:effectLst/>
                          <a:latin typeface="Times New Roman" pitchFamily="18" charset="0"/>
                          <a:ea typeface="黑体" pitchFamily="2" charset="-122"/>
                        </a:rPr>
                        <a:t>34.0</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006600"/>
                          </a:solidFill>
                          <a:effectLst/>
                          <a:latin typeface="Times New Roman" pitchFamily="18" charset="0"/>
                          <a:ea typeface="黑体" pitchFamily="2" charset="-122"/>
                        </a:rPr>
                        <a:t>58.0</a:t>
                      </a:r>
                    </a:p>
                  </a:txBody>
                  <a:tcPr marL="84406" marR="84406" anchor="ctr" anchorCtr="1"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rgbClr val="006600"/>
                          </a:solidFill>
                          <a:effectLst/>
                          <a:latin typeface="Times New Roman" pitchFamily="18" charset="0"/>
                          <a:ea typeface="黑体" pitchFamily="2" charset="-122"/>
                        </a:rPr>
                        <a:t>184.5</a:t>
                      </a:r>
                    </a:p>
                  </a:txBody>
                  <a:tcPr marL="84406" marR="84406" anchor="ctr" anchorCtr="1"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76991" name="Text Box 31"/>
          <p:cNvSpPr txBox="1">
            <a:spLocks noChangeArrowheads="1"/>
          </p:cNvSpPr>
          <p:nvPr/>
        </p:nvSpPr>
        <p:spPr bwMode="auto">
          <a:xfrm>
            <a:off x="2944218" y="1184702"/>
            <a:ext cx="3070071" cy="523220"/>
          </a:xfrm>
          <a:prstGeom prst="rect">
            <a:avLst/>
          </a:prstGeom>
          <a:noFill/>
          <a:ln w="9525">
            <a:noFill/>
            <a:miter lim="800000"/>
            <a:headEnd/>
            <a:tailEnd/>
          </a:ln>
          <a:effectLst/>
        </p:spPr>
        <p:txBody>
          <a:bodyPr wrap="none">
            <a:spAutoFit/>
          </a:bodyPr>
          <a:lstStyle/>
          <a:p>
            <a:pPr>
              <a:defRPr/>
            </a:pPr>
            <a:r>
              <a:rPr kumimoji="0" lang="zh-CN" altLang="en-US" sz="2800" dirty="0">
                <a:latin typeface="SimHei" panose="02010609060101010101" pitchFamily="49" charset="-122"/>
                <a:ea typeface="SimHei" panose="02010609060101010101" pitchFamily="49" charset="-122"/>
              </a:rPr>
              <a:t>卤素的熔点与沸点</a:t>
            </a:r>
          </a:p>
        </p:txBody>
      </p:sp>
      <p:sp>
        <p:nvSpPr>
          <p:cNvPr id="1576992" name="Text Box 32"/>
          <p:cNvSpPr txBox="1">
            <a:spLocks noChangeArrowheads="1"/>
          </p:cNvSpPr>
          <p:nvPr/>
        </p:nvSpPr>
        <p:spPr bwMode="auto">
          <a:xfrm>
            <a:off x="659541" y="4581526"/>
            <a:ext cx="8088923" cy="106561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40000"/>
              </a:lnSpc>
            </a:pPr>
            <a:r>
              <a:rPr kumimoji="0" lang="zh-CN" altLang="en-US" b="1" dirty="0"/>
              <a:t>作为非极性分子，分子间色散力随着分子量的增加和分子变形性的增大而加强。因此从</a:t>
            </a:r>
            <a:r>
              <a:rPr kumimoji="0" lang="en-US" altLang="zh-CN" b="1" dirty="0"/>
              <a:t>F</a:t>
            </a:r>
            <a:r>
              <a:rPr kumimoji="0" lang="en-US" altLang="zh-CN" b="1" baseline="-25000" dirty="0"/>
              <a:t>2</a:t>
            </a:r>
            <a:r>
              <a:rPr kumimoji="0" lang="zh-CN" altLang="en-US" b="1" dirty="0"/>
              <a:t>至</a:t>
            </a:r>
            <a:r>
              <a:rPr kumimoji="0" lang="en-US" altLang="zh-CN" b="1" dirty="0"/>
              <a:t>I</a:t>
            </a:r>
            <a:r>
              <a:rPr kumimoji="0" lang="en-US" altLang="zh-CN" b="1" baseline="-25000" dirty="0"/>
              <a:t>2</a:t>
            </a:r>
            <a:r>
              <a:rPr kumimoji="0" lang="zh-CN" altLang="en-US" b="1" dirty="0"/>
              <a:t>熔点和沸点依次升高。</a:t>
            </a:r>
          </a:p>
        </p:txBody>
      </p:sp>
      <p:sp>
        <p:nvSpPr>
          <p:cNvPr id="6" name="Rectangle 5"/>
          <p:cNvSpPr>
            <a:spLocks noChangeArrowheads="1"/>
          </p:cNvSpPr>
          <p:nvPr/>
        </p:nvSpPr>
        <p:spPr bwMode="auto">
          <a:xfrm>
            <a:off x="1763688" y="251937"/>
            <a:ext cx="572667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范德华力的影响</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1049BF2D-0A72-AF6A-3528-C0A6A9F0090F}"/>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21</a:t>
            </a:fld>
            <a:endParaRPr lang="en-US" altLang="zh-CN" dirty="0"/>
          </a:p>
        </p:txBody>
      </p:sp>
    </p:spTree>
    <p:extLst>
      <p:ext uri="{BB962C8B-B14F-4D97-AF65-F5344CB8AC3E}">
        <p14:creationId xmlns:p14="http://schemas.microsoft.com/office/powerpoint/2010/main" val="24220686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10741DA-2DF5-9A44-87E7-B26F5215C976}"/>
              </a:ext>
            </a:extLst>
          </p:cNvPr>
          <p:cNvPicPr>
            <a:picLocks noChangeAspect="1"/>
          </p:cNvPicPr>
          <p:nvPr/>
        </p:nvPicPr>
        <p:blipFill>
          <a:blip r:embed="rId2"/>
          <a:stretch>
            <a:fillRect/>
          </a:stretch>
        </p:blipFill>
        <p:spPr>
          <a:xfrm>
            <a:off x="2190376" y="1322158"/>
            <a:ext cx="4622800" cy="4657299"/>
          </a:xfrm>
          <a:prstGeom prst="rect">
            <a:avLst/>
          </a:prstGeom>
        </p:spPr>
      </p:pic>
      <p:sp>
        <p:nvSpPr>
          <p:cNvPr id="3" name="Rectangle 5">
            <a:extLst>
              <a:ext uri="{FF2B5EF4-FFF2-40B4-BE49-F238E27FC236}">
                <a16:creationId xmlns:a16="http://schemas.microsoft.com/office/drawing/2014/main" id="{F23339FC-4E75-C748-A530-C0BE6FCB1080}"/>
              </a:ext>
            </a:extLst>
          </p:cNvPr>
          <p:cNvSpPr>
            <a:spLocks noChangeArrowheads="1"/>
          </p:cNvSpPr>
          <p:nvPr/>
        </p:nvSpPr>
        <p:spPr bwMode="auto">
          <a:xfrm>
            <a:off x="1763688" y="251937"/>
            <a:ext cx="572667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范德华力的影响</a:t>
            </a:r>
          </a:p>
        </p:txBody>
      </p:sp>
      <p:sp>
        <p:nvSpPr>
          <p:cNvPr id="4" name="矩形 3">
            <a:extLst>
              <a:ext uri="{FF2B5EF4-FFF2-40B4-BE49-F238E27FC236}">
                <a16:creationId xmlns:a16="http://schemas.microsoft.com/office/drawing/2014/main" id="{ECD98C31-9D2B-2D4C-BAB3-79C92D2489B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5">
            <a:extLst>
              <a:ext uri="{FF2B5EF4-FFF2-40B4-BE49-F238E27FC236}">
                <a16:creationId xmlns:a16="http://schemas.microsoft.com/office/drawing/2014/main" id="{8C8FD06F-E571-CB4A-B291-0B2B5D2F570A}"/>
              </a:ext>
            </a:extLst>
          </p:cNvPr>
          <p:cNvSpPr txBox="1">
            <a:spLocks noChangeArrowheads="1"/>
          </p:cNvSpPr>
          <p:nvPr/>
        </p:nvSpPr>
        <p:spPr bwMode="auto">
          <a:xfrm>
            <a:off x="2271037" y="6116343"/>
            <a:ext cx="4461478" cy="46166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t>C</a:t>
            </a:r>
            <a:r>
              <a:rPr kumimoji="0" lang="en-US" altLang="zh-CN" b="1" i="1" baseline="-25000" dirty="0"/>
              <a:t>n</a:t>
            </a:r>
            <a:r>
              <a:rPr kumimoji="0" lang="en-US" altLang="zh-CN" b="1" dirty="0"/>
              <a:t>H</a:t>
            </a:r>
            <a:r>
              <a:rPr kumimoji="0" lang="en-US" altLang="zh-CN" b="1" baseline="-25000" dirty="0"/>
              <a:t>2</a:t>
            </a:r>
            <a:r>
              <a:rPr kumimoji="0" lang="en-US" altLang="zh-CN" b="1" i="1" baseline="-25000" dirty="0"/>
              <a:t>n</a:t>
            </a:r>
            <a:r>
              <a:rPr kumimoji="0" lang="en-US" altLang="zh-CN" b="1" baseline="-25000" dirty="0"/>
              <a:t>+2</a:t>
            </a:r>
            <a:r>
              <a:rPr kumimoji="0" lang="zh-CN" altLang="en-US" b="1" dirty="0"/>
              <a:t>的熔点与沸点随</a:t>
            </a:r>
            <a:r>
              <a:rPr kumimoji="0" lang="en-US" altLang="zh-CN" b="1" i="1" dirty="0"/>
              <a:t>n</a:t>
            </a:r>
            <a:r>
              <a:rPr kumimoji="0" lang="zh-CN" altLang="en-US" b="1" dirty="0"/>
              <a:t>的变化</a:t>
            </a:r>
          </a:p>
        </p:txBody>
      </p:sp>
      <p:sp>
        <p:nvSpPr>
          <p:cNvPr id="6" name="灯片编号占位符 1">
            <a:extLst>
              <a:ext uri="{FF2B5EF4-FFF2-40B4-BE49-F238E27FC236}">
                <a16:creationId xmlns:a16="http://schemas.microsoft.com/office/drawing/2014/main" id="{19387A71-CBCA-0EFB-DC63-901C2DF83B57}"/>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22</a:t>
            </a:fld>
            <a:endParaRPr lang="en-US" altLang="zh-CN" dirty="0"/>
          </a:p>
        </p:txBody>
      </p:sp>
    </p:spTree>
    <p:extLst>
      <p:ext uri="{BB962C8B-B14F-4D97-AF65-F5344CB8AC3E}">
        <p14:creationId xmlns:p14="http://schemas.microsoft.com/office/powerpoint/2010/main" val="2659313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7989" name="Text Box 5"/>
          <p:cNvSpPr txBox="1">
            <a:spLocks noChangeArrowheads="1"/>
          </p:cNvSpPr>
          <p:nvPr/>
        </p:nvSpPr>
        <p:spPr bwMode="auto">
          <a:xfrm>
            <a:off x="2504421" y="5730953"/>
            <a:ext cx="4461478" cy="46166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t>C</a:t>
            </a:r>
            <a:r>
              <a:rPr kumimoji="0" lang="en-US" altLang="zh-CN" b="1" i="1" baseline="-25000" dirty="0"/>
              <a:t>n</a:t>
            </a:r>
            <a:r>
              <a:rPr kumimoji="0" lang="en-US" altLang="zh-CN" b="1" dirty="0"/>
              <a:t>H</a:t>
            </a:r>
            <a:r>
              <a:rPr kumimoji="0" lang="en-US" altLang="zh-CN" b="1" baseline="-25000" dirty="0"/>
              <a:t>2</a:t>
            </a:r>
            <a:r>
              <a:rPr kumimoji="0" lang="en-US" altLang="zh-CN" b="1" i="1" baseline="-25000" dirty="0"/>
              <a:t>n</a:t>
            </a:r>
            <a:r>
              <a:rPr kumimoji="0" lang="en-US" altLang="zh-CN" b="1" baseline="-25000" dirty="0"/>
              <a:t>+2</a:t>
            </a:r>
            <a:r>
              <a:rPr kumimoji="0" lang="zh-CN" altLang="en-US" b="1" dirty="0"/>
              <a:t>的熔点与沸点随</a:t>
            </a:r>
            <a:r>
              <a:rPr kumimoji="0" lang="en-US" altLang="zh-CN" b="1" i="1" dirty="0"/>
              <a:t>n</a:t>
            </a:r>
            <a:r>
              <a:rPr kumimoji="0" lang="zh-CN" altLang="en-US" b="1" dirty="0"/>
              <a:t>的变化</a:t>
            </a:r>
          </a:p>
        </p:txBody>
      </p:sp>
      <p:sp>
        <p:nvSpPr>
          <p:cNvPr id="32" name="矩形 3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3" name="Rectangle 5"/>
          <p:cNvSpPr>
            <a:spLocks noChangeArrowheads="1"/>
          </p:cNvSpPr>
          <p:nvPr/>
        </p:nvSpPr>
        <p:spPr bwMode="auto">
          <a:xfrm>
            <a:off x="1763688" y="251937"/>
            <a:ext cx="572667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范德华力的影响</a:t>
            </a:r>
          </a:p>
        </p:txBody>
      </p:sp>
      <p:graphicFrame>
        <p:nvGraphicFramePr>
          <p:cNvPr id="34" name="Object 7">
            <a:extLst>
              <a:ext uri="{FF2B5EF4-FFF2-40B4-BE49-F238E27FC236}">
                <a16:creationId xmlns:a16="http://schemas.microsoft.com/office/drawing/2014/main" id="{97DE49BC-B2CF-6B47-9810-CC5CD0476643}"/>
              </a:ext>
            </a:extLst>
          </p:cNvPr>
          <p:cNvGraphicFramePr>
            <a:graphicFrameLocks noChangeAspect="1"/>
          </p:cNvGraphicFramePr>
          <p:nvPr>
            <p:extLst>
              <p:ext uri="{D42A27DB-BD31-4B8C-83A1-F6EECF244321}">
                <p14:modId xmlns:p14="http://schemas.microsoft.com/office/powerpoint/2010/main" val="168022351"/>
              </p:ext>
            </p:extLst>
          </p:nvPr>
        </p:nvGraphicFramePr>
        <p:xfrm>
          <a:off x="148138" y="1993760"/>
          <a:ext cx="4478886" cy="2928706"/>
        </p:xfrm>
        <a:graphic>
          <a:graphicData uri="http://schemas.openxmlformats.org/presentationml/2006/ole">
            <mc:AlternateContent xmlns:mc="http://schemas.openxmlformats.org/markup-compatibility/2006">
              <mc:Choice xmlns:v="urn:schemas-microsoft-com:vml" Requires="v">
                <p:oleObj name="位图图像" r:id="rId2" imgW="4127500" imgH="2698750" progId="Paint.Picture">
                  <p:embed/>
                </p:oleObj>
              </mc:Choice>
              <mc:Fallback>
                <p:oleObj name="位图图像" r:id="rId2" imgW="4127500" imgH="2698750" progId="Paint.Picture">
                  <p:embed/>
                  <p:pic>
                    <p:nvPicPr>
                      <p:cNvPr id="6151" name="Object 7">
                        <a:extLst>
                          <a:ext uri="{FF2B5EF4-FFF2-40B4-BE49-F238E27FC236}">
                            <a16:creationId xmlns:a16="http://schemas.microsoft.com/office/drawing/2014/main" id="{23392B07-83B2-4B47-A91A-4BB9F2CA2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38" y="1993760"/>
                        <a:ext cx="4478886" cy="2928706"/>
                      </a:xfrm>
                      <a:prstGeom prst="rect">
                        <a:avLst/>
                      </a:prstGeom>
                      <a:noFill/>
                      <a:ln>
                        <a:noFill/>
                      </a:ln>
                      <a:effectLst/>
                    </p:spPr>
                  </p:pic>
                </p:oleObj>
              </mc:Fallback>
            </mc:AlternateContent>
          </a:graphicData>
        </a:graphic>
      </p:graphicFrame>
      <p:graphicFrame>
        <p:nvGraphicFramePr>
          <p:cNvPr id="35" name="Object 5">
            <a:extLst>
              <a:ext uri="{FF2B5EF4-FFF2-40B4-BE49-F238E27FC236}">
                <a16:creationId xmlns:a16="http://schemas.microsoft.com/office/drawing/2014/main" id="{18B42DCB-65B5-E34F-BD7C-36DBB61FA6E9}"/>
              </a:ext>
            </a:extLst>
          </p:cNvPr>
          <p:cNvGraphicFramePr>
            <a:graphicFrameLocks noChangeAspect="1"/>
          </p:cNvGraphicFramePr>
          <p:nvPr>
            <p:extLst>
              <p:ext uri="{D42A27DB-BD31-4B8C-83A1-F6EECF244321}">
                <p14:modId xmlns:p14="http://schemas.microsoft.com/office/powerpoint/2010/main" val="3960681142"/>
              </p:ext>
            </p:extLst>
          </p:nvPr>
        </p:nvGraphicFramePr>
        <p:xfrm>
          <a:off x="4627024" y="2203794"/>
          <a:ext cx="4358899" cy="2508637"/>
        </p:xfrm>
        <a:graphic>
          <a:graphicData uri="http://schemas.openxmlformats.org/presentationml/2006/ole">
            <mc:AlternateContent xmlns:mc="http://schemas.openxmlformats.org/markup-compatibility/2006">
              <mc:Choice xmlns:v="urn:schemas-microsoft-com:vml" Requires="v">
                <p:oleObj name="位图图像" r:id="rId4" imgW="4502150" imgH="2590800" progId="Paint.Picture">
                  <p:embed/>
                </p:oleObj>
              </mc:Choice>
              <mc:Fallback>
                <p:oleObj name="位图图像" r:id="rId4" imgW="4502150" imgH="2590800" progId="Paint.Picture">
                  <p:embed/>
                  <p:pic>
                    <p:nvPicPr>
                      <p:cNvPr id="8197" name="Object 5">
                        <a:extLst>
                          <a:ext uri="{FF2B5EF4-FFF2-40B4-BE49-F238E27FC236}">
                            <a16:creationId xmlns:a16="http://schemas.microsoft.com/office/drawing/2014/main" id="{B4AB5352-2419-2647-BDAE-0EC0D99E8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27024" y="2203794"/>
                        <a:ext cx="4358899" cy="2508637"/>
                      </a:xfrm>
                      <a:prstGeom prst="rect">
                        <a:avLst/>
                      </a:prstGeom>
                      <a:noFill/>
                      <a:ln>
                        <a:noFill/>
                      </a:ln>
                      <a:effectLst/>
                    </p:spPr>
                  </p:pic>
                </p:oleObj>
              </mc:Fallback>
            </mc:AlternateContent>
          </a:graphicData>
        </a:graphic>
      </p:graphicFrame>
      <p:pic>
        <p:nvPicPr>
          <p:cNvPr id="2" name="图片 1">
            <a:extLst>
              <a:ext uri="{FF2B5EF4-FFF2-40B4-BE49-F238E27FC236}">
                <a16:creationId xmlns:a16="http://schemas.microsoft.com/office/drawing/2014/main" id="{64B302E9-7F7E-9D46-A22F-2C60A0FA8326}"/>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5470502" y="5022794"/>
            <a:ext cx="3294357" cy="288028"/>
          </a:xfrm>
          <a:prstGeom prst="rect">
            <a:avLst/>
          </a:prstGeom>
        </p:spPr>
      </p:pic>
      <p:sp>
        <p:nvSpPr>
          <p:cNvPr id="3" name="灯片编号占位符 1">
            <a:extLst>
              <a:ext uri="{FF2B5EF4-FFF2-40B4-BE49-F238E27FC236}">
                <a16:creationId xmlns:a16="http://schemas.microsoft.com/office/drawing/2014/main" id="{BB4415AD-9223-E0DF-5816-4DB860B7D92B}"/>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23</a:t>
            </a:fld>
            <a:endParaRPr lang="en-US" altLang="zh-CN" dirty="0"/>
          </a:p>
        </p:txBody>
      </p:sp>
    </p:spTree>
    <p:extLst>
      <p:ext uri="{BB962C8B-B14F-4D97-AF65-F5344CB8AC3E}">
        <p14:creationId xmlns:p14="http://schemas.microsoft.com/office/powerpoint/2010/main" val="3065575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9010" name="Text Box 2"/>
          <p:cNvSpPr txBox="1">
            <a:spLocks noChangeArrowheads="1"/>
          </p:cNvSpPr>
          <p:nvPr/>
        </p:nvSpPr>
        <p:spPr bwMode="auto">
          <a:xfrm>
            <a:off x="2457512" y="1093788"/>
            <a:ext cx="4334841" cy="461665"/>
          </a:xfrm>
          <a:prstGeom prst="rect">
            <a:avLst/>
          </a:prstGeom>
          <a:noFill/>
          <a:ln w="9525">
            <a:noFill/>
            <a:miter lim="800000"/>
            <a:headEnd/>
            <a:tailEnd/>
          </a:ln>
          <a:effectLst/>
        </p:spPr>
        <p:txBody>
          <a:bodyPr wrap="none">
            <a:spAutoFit/>
          </a:bodyPr>
          <a:lstStyle/>
          <a:p>
            <a:pPr algn="ctr">
              <a:defRPr/>
            </a:pPr>
            <a:r>
              <a:rPr kumimoji="0" lang="zh-CN" altLang="en-US" sz="2400" dirty="0">
                <a:latin typeface="Times New Roman" panose="02020603050405020304" pitchFamily="18" charset="0"/>
                <a:ea typeface="SimHei" panose="02010609060101010101" pitchFamily="49" charset="-122"/>
                <a:cs typeface="Times New Roman" panose="02020603050405020304" pitchFamily="18" charset="0"/>
              </a:rPr>
              <a:t>稀有气体溶解度的变化 </a:t>
            </a:r>
            <a:r>
              <a:rPr kumimoji="0" lang="en-US" altLang="zh-CN" sz="2400" dirty="0">
                <a:latin typeface="Times New Roman" panose="02020603050405020304" pitchFamily="18" charset="0"/>
                <a:ea typeface="SimHei" panose="02010609060101010101" pitchFamily="49" charset="-122"/>
                <a:cs typeface="Times New Roman" panose="02020603050405020304" pitchFamily="18" charset="0"/>
              </a:rPr>
              <a:t>(20</a:t>
            </a:r>
            <a:r>
              <a:rPr kumimoji="0" lang="en-US" altLang="zh-CN" sz="2400" dirty="0">
                <a:latin typeface="Times New Roman" panose="02020603050405020304" pitchFamily="18" charset="0"/>
                <a:ea typeface="SimHei" panose="02010609060101010101" pitchFamily="49" charset="-122"/>
                <a:cs typeface="Times New Roman" panose="02020603050405020304" pitchFamily="18" charset="0"/>
                <a:sym typeface="Symbol" pitchFamily="18" charset="2"/>
              </a:rPr>
              <a:t></a:t>
            </a:r>
            <a:r>
              <a:rPr kumimoji="0" lang="en-US" altLang="zh-CN" sz="2400" dirty="0">
                <a:latin typeface="Times New Roman" panose="02020603050405020304" pitchFamily="18" charset="0"/>
                <a:ea typeface="SimHei" panose="02010609060101010101" pitchFamily="49" charset="-122"/>
                <a:cs typeface="Times New Roman" panose="02020603050405020304" pitchFamily="18" charset="0"/>
              </a:rPr>
              <a:t>C)</a:t>
            </a:r>
          </a:p>
        </p:txBody>
      </p:sp>
      <p:graphicFrame>
        <p:nvGraphicFramePr>
          <p:cNvPr id="169014" name="Group 54"/>
          <p:cNvGraphicFramePr>
            <a:graphicFrameLocks noGrp="1"/>
          </p:cNvGraphicFramePr>
          <p:nvPr/>
        </p:nvGraphicFramePr>
        <p:xfrm>
          <a:off x="2057218" y="1811338"/>
          <a:ext cx="5035062" cy="2743200"/>
        </p:xfrm>
        <a:graphic>
          <a:graphicData uri="http://schemas.openxmlformats.org/drawingml/2006/table">
            <a:tbl>
              <a:tblPr/>
              <a:tblGrid>
                <a:gridCol w="1389185">
                  <a:extLst>
                    <a:ext uri="{9D8B030D-6E8A-4147-A177-3AD203B41FA5}">
                      <a16:colId xmlns:a16="http://schemas.microsoft.com/office/drawing/2014/main" val="20000"/>
                    </a:ext>
                  </a:extLst>
                </a:gridCol>
                <a:gridCol w="3645877">
                  <a:extLst>
                    <a:ext uri="{9D8B030D-6E8A-4147-A177-3AD203B41FA5}">
                      <a16:colId xmlns:a16="http://schemas.microsoft.com/office/drawing/2014/main" val="20001"/>
                    </a:ext>
                  </a:extLst>
                </a:gridCol>
              </a:tblGrid>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1" i="0" u="none" strike="noStrike" cap="none" normalizeH="0" baseline="0" dirty="0">
                        <a:ln>
                          <a:noFill/>
                        </a:ln>
                        <a:solidFill>
                          <a:srgbClr val="006600"/>
                        </a:solidFill>
                        <a:effectLst/>
                        <a:latin typeface="Arial" charset="0"/>
                        <a:ea typeface="黑体" pitchFamily="2" charset="-122"/>
                      </a:endParaRPr>
                    </a:p>
                  </a:txBody>
                  <a:tcPr marL="84406" marR="8440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a:ln>
                            <a:noFill/>
                          </a:ln>
                          <a:solidFill>
                            <a:srgbClr val="006600"/>
                          </a:solidFill>
                          <a:effectLst/>
                          <a:latin typeface="Arial" charset="0"/>
                          <a:ea typeface="黑体" pitchFamily="2" charset="-122"/>
                        </a:rPr>
                        <a:t>溶解度</a:t>
                      </a:r>
                      <a:r>
                        <a:rPr kumimoji="1" lang="en-US" altLang="zh-CN" sz="2400" b="1" i="0" u="none" strike="noStrike" cap="none" normalizeH="0" baseline="0">
                          <a:ln>
                            <a:noFill/>
                          </a:ln>
                          <a:solidFill>
                            <a:srgbClr val="006600"/>
                          </a:solidFill>
                          <a:effectLst/>
                          <a:latin typeface="Arial" charset="0"/>
                          <a:ea typeface="黑体" pitchFamily="2" charset="-122"/>
                        </a:rPr>
                        <a:t>/ (cm</a:t>
                      </a:r>
                      <a:r>
                        <a:rPr kumimoji="1" lang="en-US" altLang="zh-CN" sz="2400" b="1" i="0" u="none" strike="noStrike" cap="none" normalizeH="0" baseline="30000">
                          <a:ln>
                            <a:noFill/>
                          </a:ln>
                          <a:solidFill>
                            <a:srgbClr val="006600"/>
                          </a:solidFill>
                          <a:effectLst/>
                          <a:latin typeface="Arial" charset="0"/>
                          <a:ea typeface="黑体" pitchFamily="2" charset="-122"/>
                        </a:rPr>
                        <a:t>3</a:t>
                      </a:r>
                      <a:r>
                        <a:rPr kumimoji="1" lang="en-US" altLang="zh-CN" sz="2400" b="1" i="0" u="none" strike="noStrike" cap="none" normalizeH="0" baseline="0">
                          <a:ln>
                            <a:noFill/>
                          </a:ln>
                          <a:solidFill>
                            <a:srgbClr val="006600"/>
                          </a:solidFill>
                          <a:effectLst/>
                          <a:latin typeface="Arial" charset="0"/>
                          <a:ea typeface="黑体" pitchFamily="2" charset="-122"/>
                        </a:rPr>
                        <a:t>/dm</a:t>
                      </a:r>
                      <a:r>
                        <a:rPr kumimoji="1" lang="en-US" altLang="zh-CN" sz="2400" b="1" i="0" u="none" strike="noStrike" cap="none" normalizeH="0" baseline="30000">
                          <a:ln>
                            <a:noFill/>
                          </a:ln>
                          <a:solidFill>
                            <a:srgbClr val="006600"/>
                          </a:solidFill>
                          <a:effectLst/>
                          <a:latin typeface="Arial" charset="0"/>
                          <a:ea typeface="黑体" pitchFamily="2" charset="-122"/>
                        </a:rPr>
                        <a:t>3</a:t>
                      </a:r>
                      <a:r>
                        <a:rPr kumimoji="1" lang="en-US" altLang="zh-CN" sz="2400" b="1" i="0" u="none" strike="noStrike" cap="none" normalizeH="0" baseline="0">
                          <a:ln>
                            <a:noFill/>
                          </a:ln>
                          <a:solidFill>
                            <a:srgbClr val="006600"/>
                          </a:solidFill>
                          <a:effectLst/>
                          <a:latin typeface="Arial" charset="0"/>
                          <a:ea typeface="黑体" pitchFamily="2" charset="-122"/>
                        </a:rPr>
                        <a:t>, H</a:t>
                      </a:r>
                      <a:r>
                        <a:rPr kumimoji="1" lang="en-US" altLang="zh-CN" sz="2400" b="1" i="0" u="none" strike="noStrike" cap="none" normalizeH="0" baseline="-25000">
                          <a:ln>
                            <a:noFill/>
                          </a:ln>
                          <a:solidFill>
                            <a:srgbClr val="006600"/>
                          </a:solidFill>
                          <a:effectLst/>
                          <a:latin typeface="Arial" charset="0"/>
                          <a:ea typeface="黑体" pitchFamily="2" charset="-122"/>
                        </a:rPr>
                        <a:t>2</a:t>
                      </a:r>
                      <a:r>
                        <a:rPr kumimoji="1" lang="en-US" altLang="zh-CN" sz="2400" b="1" i="0" u="none" strike="noStrike" cap="none" normalizeH="0" baseline="0">
                          <a:ln>
                            <a:noFill/>
                          </a:ln>
                          <a:solidFill>
                            <a:srgbClr val="006600"/>
                          </a:solidFill>
                          <a:effectLst/>
                          <a:latin typeface="Arial" charset="0"/>
                          <a:ea typeface="黑体" pitchFamily="2" charset="-122"/>
                        </a:rPr>
                        <a:t>O)</a:t>
                      </a:r>
                    </a:p>
                  </a:txBody>
                  <a:tcPr marL="84406" marR="8440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He</a:t>
                      </a:r>
                    </a:p>
                  </a:txBody>
                  <a:tcPr marL="84406" marR="84406"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13.8</a:t>
                      </a:r>
                    </a:p>
                  </a:txBody>
                  <a:tcPr marL="84406" marR="84406"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Ne</a:t>
                      </a:r>
                    </a:p>
                  </a:txBody>
                  <a:tcPr marL="84406" marR="8440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rgbClr val="006600"/>
                          </a:solidFill>
                          <a:effectLst/>
                          <a:latin typeface="Arial" charset="0"/>
                          <a:ea typeface="黑体" pitchFamily="2" charset="-122"/>
                        </a:rPr>
                        <a:t>14.7</a:t>
                      </a:r>
                    </a:p>
                  </a:txBody>
                  <a:tcPr marL="84406" marR="8440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Ar</a:t>
                      </a:r>
                    </a:p>
                  </a:txBody>
                  <a:tcPr marL="84406" marR="8440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37.9</a:t>
                      </a:r>
                    </a:p>
                  </a:txBody>
                  <a:tcPr marL="84406" marR="8440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Kr</a:t>
                      </a:r>
                    </a:p>
                  </a:txBody>
                  <a:tcPr marL="84406" marR="84406"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006600"/>
                          </a:solidFill>
                          <a:effectLst/>
                          <a:latin typeface="Arial" charset="0"/>
                          <a:ea typeface="黑体" pitchFamily="2" charset="-122"/>
                        </a:rPr>
                        <a:t>73</a:t>
                      </a:r>
                    </a:p>
                  </a:txBody>
                  <a:tcPr marL="84406" marR="84406"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572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err="1">
                          <a:ln>
                            <a:noFill/>
                          </a:ln>
                          <a:solidFill>
                            <a:srgbClr val="006600"/>
                          </a:solidFill>
                          <a:effectLst/>
                          <a:latin typeface="Arial" charset="0"/>
                          <a:ea typeface="黑体" pitchFamily="2" charset="-122"/>
                        </a:rPr>
                        <a:t>Xe</a:t>
                      </a:r>
                      <a:endParaRPr kumimoji="1" lang="en-US" altLang="zh-CN" sz="2400" b="1" i="0" u="none" strike="noStrike" cap="none" normalizeH="0" baseline="0" dirty="0">
                        <a:ln>
                          <a:noFill/>
                        </a:ln>
                        <a:solidFill>
                          <a:srgbClr val="006600"/>
                        </a:solidFill>
                        <a:effectLst/>
                        <a:latin typeface="Arial" charset="0"/>
                        <a:ea typeface="黑体" pitchFamily="2" charset="-122"/>
                      </a:endParaRPr>
                    </a:p>
                  </a:txBody>
                  <a:tcPr marL="84406" marR="84406"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rgbClr val="006600"/>
                          </a:solidFill>
                          <a:effectLst/>
                          <a:latin typeface="Arial" charset="0"/>
                          <a:ea typeface="黑体" pitchFamily="2" charset="-122"/>
                        </a:rPr>
                        <a:t>110.9</a:t>
                      </a:r>
                    </a:p>
                  </a:txBody>
                  <a:tcPr marL="84406" marR="84406"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579040" name="Text Box 32"/>
          <p:cNvSpPr txBox="1">
            <a:spLocks noChangeArrowheads="1"/>
          </p:cNvSpPr>
          <p:nvPr/>
        </p:nvSpPr>
        <p:spPr bwMode="auto">
          <a:xfrm>
            <a:off x="539552" y="4895194"/>
            <a:ext cx="8404751" cy="1494705"/>
          </a:xfrm>
          <a:prstGeom prst="rect">
            <a:avLst/>
          </a:prstGeom>
          <a:noFill/>
          <a:ln w="9525" algn="ctr">
            <a:noFill/>
            <a:miter lim="800000"/>
            <a:headEnd/>
            <a:tailEnd/>
          </a:ln>
          <a:effectLst/>
        </p:spPr>
        <p:txBody>
          <a:bodyPr wrap="square">
            <a:spAutoFit/>
          </a:bodyPr>
          <a:lstStyle/>
          <a:p>
            <a:pPr>
              <a:lnSpc>
                <a:spcPct val="130000"/>
              </a:lnSpc>
              <a:defRPr/>
            </a:pPr>
            <a:r>
              <a:rPr kumimoji="0" lang="en-US" altLang="zh-CN" sz="2400" dirty="0"/>
              <a:t>        </a:t>
            </a:r>
            <a:r>
              <a:rPr kumimoji="0" lang="zh-CN" altLang="en-US" sz="2400" dirty="0"/>
              <a:t>稀有气体从</a:t>
            </a:r>
            <a:r>
              <a:rPr kumimoji="0" lang="en-US" altLang="zh-CN" sz="2400" dirty="0"/>
              <a:t>He</a:t>
            </a:r>
            <a:r>
              <a:rPr kumimoji="0" lang="zh-CN" altLang="en-US" sz="2400" dirty="0"/>
              <a:t>到</a:t>
            </a:r>
            <a:r>
              <a:rPr kumimoji="0" lang="en-US" altLang="zh-CN" sz="2400" dirty="0" err="1"/>
              <a:t>Xe</a:t>
            </a:r>
            <a:r>
              <a:rPr kumimoji="0" lang="zh-CN" altLang="en-US" sz="2400" dirty="0"/>
              <a:t>在水中的溶解度依次增大，也是因为随着原子体积逐渐增加，致使水分子与稀有气体间的诱导力依次增大的缘故。</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5"/>
          <p:cNvSpPr>
            <a:spLocks noChangeArrowheads="1"/>
          </p:cNvSpPr>
          <p:nvPr/>
        </p:nvSpPr>
        <p:spPr bwMode="auto">
          <a:xfrm>
            <a:off x="1763688" y="251937"/>
            <a:ext cx="572667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范德华力的影响</a:t>
            </a:r>
          </a:p>
        </p:txBody>
      </p:sp>
      <p:sp>
        <p:nvSpPr>
          <p:cNvPr id="2" name="灯片编号占位符 1">
            <a:extLst>
              <a:ext uri="{FF2B5EF4-FFF2-40B4-BE49-F238E27FC236}">
                <a16:creationId xmlns:a16="http://schemas.microsoft.com/office/drawing/2014/main" id="{2D8B99EB-89E0-C95A-23F3-FC3C8822A050}"/>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24</a:t>
            </a:fld>
            <a:endParaRPr lang="en-US" altLang="zh-CN" dirty="0"/>
          </a:p>
        </p:txBody>
      </p:sp>
    </p:spTree>
    <p:extLst>
      <p:ext uri="{BB962C8B-B14F-4D97-AF65-F5344CB8AC3E}">
        <p14:creationId xmlns:p14="http://schemas.microsoft.com/office/powerpoint/2010/main" val="3993192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0039" name="Text Box 7"/>
          <p:cNvSpPr txBox="1">
            <a:spLocks noChangeArrowheads="1"/>
          </p:cNvSpPr>
          <p:nvPr/>
        </p:nvSpPr>
        <p:spPr bwMode="auto">
          <a:xfrm>
            <a:off x="360858" y="1092088"/>
            <a:ext cx="8537449" cy="2012859"/>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spcAft>
                <a:spcPct val="50000"/>
              </a:spcAft>
              <a:buClr>
                <a:srgbClr val="FF0000"/>
              </a:buClr>
              <a:buFont typeface="Wingdings" pitchFamily="2" charset="2"/>
              <a:buNone/>
            </a:pPr>
            <a:r>
              <a:rPr kumimoji="0" lang="zh-CN" altLang="en-US" dirty="0"/>
              <a:t>两个分子相互接近，引力和斥力达成平衡时，分子间保持一定的接触距离。相邻两个分子中相互接触的那两个原子的核间距离的一半叫做</a:t>
            </a:r>
            <a:r>
              <a:rPr kumimoji="0" lang="en-US" altLang="zh-CN" dirty="0"/>
              <a:t>van der Waals</a:t>
            </a:r>
            <a:r>
              <a:rPr kumimoji="0" lang="zh-CN" altLang="en-US" dirty="0"/>
              <a:t>半径。此类数据对研究分子的立体模型和性质十分重要。</a:t>
            </a:r>
            <a:endParaRPr kumimoji="0" lang="zh-CN" altLang="en-US" sz="2800" dirty="0">
              <a:sym typeface="Symbol" pitchFamily="18" charset="2"/>
            </a:endParaRPr>
          </a:p>
        </p:txBody>
      </p:sp>
      <p:sp>
        <p:nvSpPr>
          <p:cNvPr id="169994" name="Rectangle 10"/>
          <p:cNvSpPr>
            <a:spLocks noChangeArrowheads="1"/>
          </p:cNvSpPr>
          <p:nvPr/>
        </p:nvSpPr>
        <p:spPr bwMode="auto">
          <a:xfrm>
            <a:off x="2710962" y="188640"/>
            <a:ext cx="389352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en-US" altLang="zh-CN" sz="3200" b="1" dirty="0">
                <a:solidFill>
                  <a:srgbClr val="CC3300"/>
                </a:solidFill>
                <a:latin typeface="Arial" charset="0"/>
              </a:rPr>
              <a:t>van der Waals</a:t>
            </a:r>
            <a:r>
              <a:rPr kumimoji="0" lang="zh-CN" altLang="en-US" sz="3200" b="1" dirty="0">
                <a:solidFill>
                  <a:srgbClr val="CC3300"/>
                </a:solidFill>
                <a:latin typeface="Arial" charset="0"/>
              </a:rPr>
              <a:t>半径</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A4C1A448-7639-E48B-EE88-33E85F16E015}"/>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25</a:t>
            </a:fld>
            <a:endParaRPr lang="en-US" altLang="zh-CN" dirty="0"/>
          </a:p>
        </p:txBody>
      </p:sp>
      <p:pic>
        <p:nvPicPr>
          <p:cNvPr id="1028" name="Picture 4" descr="查看源图像">
            <a:extLst>
              <a:ext uri="{FF2B5EF4-FFF2-40B4-BE49-F238E27FC236}">
                <a16:creationId xmlns:a16="http://schemas.microsoft.com/office/drawing/2014/main" id="{75FF6534-6119-6954-5750-D1C8D8513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991"/>
          <a:stretch/>
        </p:blipFill>
        <p:spPr bwMode="auto">
          <a:xfrm>
            <a:off x="1812826" y="3204222"/>
            <a:ext cx="4491218" cy="289560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3F6687C-319A-3920-62ED-4C8F47719AC8}"/>
              </a:ext>
            </a:extLst>
          </p:cNvPr>
          <p:cNvSpPr txBox="1"/>
          <p:nvPr/>
        </p:nvSpPr>
        <p:spPr>
          <a:xfrm>
            <a:off x="6304044" y="4139579"/>
            <a:ext cx="2492990" cy="830997"/>
          </a:xfrm>
          <a:prstGeom prst="rect">
            <a:avLst/>
          </a:prstGeom>
          <a:noFill/>
        </p:spPr>
        <p:txBody>
          <a:bodyPr wrap="none" rtlCol="0">
            <a:spAutoFit/>
          </a:bodyPr>
          <a:lstStyle/>
          <a:p>
            <a:pPr algn="just"/>
            <a:r>
              <a:rPr kumimoji="1" lang="en-US" altLang="zh-CN" sz="2400" b="1" dirty="0" err="1">
                <a:latin typeface="Times New Roman" panose="02020603050405020304" pitchFamily="18" charset="0"/>
                <a:cs typeface="Times New Roman" panose="02020603050405020304" pitchFamily="18" charset="0"/>
              </a:rPr>
              <a:t>r</a:t>
            </a:r>
            <a:r>
              <a:rPr kumimoji="1" lang="en-US" altLang="zh-CN" sz="2400" b="1" baseline="-25000" dirty="0" err="1">
                <a:latin typeface="Times New Roman" panose="02020603050405020304" pitchFamily="18" charset="0"/>
                <a:cs typeface="Times New Roman" panose="02020603050405020304" pitchFamily="18" charset="0"/>
              </a:rPr>
              <a:t>vdw</a:t>
            </a:r>
            <a:r>
              <a:rPr kumimoji="1" lang="en-US" altLang="zh-CN" sz="2400" b="1" dirty="0">
                <a:latin typeface="Times New Roman" panose="02020603050405020304" pitchFamily="18" charset="0"/>
                <a:cs typeface="Times New Roman" panose="02020603050405020304" pitchFamily="18" charset="0"/>
              </a:rPr>
              <a:t>(Cl) =   99 pm</a:t>
            </a:r>
          </a:p>
          <a:p>
            <a:pPr algn="just"/>
            <a:r>
              <a:rPr kumimoji="1" lang="en-US" altLang="zh-CN" sz="2400" b="1" dirty="0" err="1">
                <a:latin typeface="Times New Roman" panose="02020603050405020304" pitchFamily="18" charset="0"/>
                <a:cs typeface="Times New Roman" panose="02020603050405020304" pitchFamily="18" charset="0"/>
              </a:rPr>
              <a:t>r</a:t>
            </a:r>
            <a:r>
              <a:rPr kumimoji="1" lang="en-US" altLang="zh-CN" sz="2400" b="1" baseline="-25000" dirty="0" err="1">
                <a:latin typeface="Times New Roman" panose="02020603050405020304" pitchFamily="18" charset="0"/>
                <a:cs typeface="Times New Roman" panose="02020603050405020304" pitchFamily="18" charset="0"/>
              </a:rPr>
              <a:t>cov</a:t>
            </a:r>
            <a:r>
              <a:rPr kumimoji="1" lang="en-US" altLang="zh-CN" sz="2400" b="1" baseline="-25000" dirty="0">
                <a:latin typeface="Times New Roman" panose="02020603050405020304" pitchFamily="18" charset="0"/>
                <a:cs typeface="Times New Roman" panose="02020603050405020304" pitchFamily="18" charset="0"/>
              </a:rPr>
              <a:t> </a:t>
            </a:r>
            <a:r>
              <a:rPr kumimoji="1" lang="en-US" altLang="zh-CN" sz="2400" b="1" dirty="0">
                <a:latin typeface="Times New Roman" panose="02020603050405020304" pitchFamily="18" charset="0"/>
                <a:cs typeface="Times New Roman" panose="02020603050405020304" pitchFamily="18" charset="0"/>
              </a:rPr>
              <a:t>(Cl) = 180 pm</a:t>
            </a:r>
            <a:endParaRPr kumimoji="1" lang="zh-CN" altLang="en-US" sz="2400" b="1" dirty="0">
              <a:latin typeface="Times New Roman" panose="02020603050405020304" pitchFamily="18" charset="0"/>
              <a:cs typeface="Times New Roman" panose="02020603050405020304" pitchFamily="18" charset="0"/>
            </a:endParaRPr>
          </a:p>
        </p:txBody>
      </p:sp>
      <p:sp>
        <p:nvSpPr>
          <p:cNvPr id="6" name="文本框 5">
            <a:extLst>
              <a:ext uri="{FF2B5EF4-FFF2-40B4-BE49-F238E27FC236}">
                <a16:creationId xmlns:a16="http://schemas.microsoft.com/office/drawing/2014/main" id="{EB00FFA4-94EC-6351-3C3B-2E806A022CB9}"/>
              </a:ext>
            </a:extLst>
          </p:cNvPr>
          <p:cNvSpPr txBox="1"/>
          <p:nvPr/>
        </p:nvSpPr>
        <p:spPr>
          <a:xfrm>
            <a:off x="3780562" y="6099823"/>
            <a:ext cx="877163" cy="369332"/>
          </a:xfrm>
          <a:prstGeom prst="rect">
            <a:avLst/>
          </a:prstGeom>
          <a:solidFill>
            <a:srgbClr val="FFFF00"/>
          </a:solidFill>
          <a:ln w="28575">
            <a:solidFill>
              <a:srgbClr val="FF40FF"/>
            </a:solidFill>
          </a:ln>
        </p:spPr>
        <p:txBody>
          <a:bodyPr wrap="none" rtlCol="0">
            <a:spAutoFit/>
          </a:bodyPr>
          <a:lstStyle/>
          <a:p>
            <a:r>
              <a:rPr kumimoji="1" lang="zh-CN" altLang="en-US" dirty="0"/>
              <a:t>弱作用</a:t>
            </a:r>
          </a:p>
        </p:txBody>
      </p:sp>
      <p:sp>
        <p:nvSpPr>
          <p:cNvPr id="7" name="文本框 6">
            <a:extLst>
              <a:ext uri="{FF2B5EF4-FFF2-40B4-BE49-F238E27FC236}">
                <a16:creationId xmlns:a16="http://schemas.microsoft.com/office/drawing/2014/main" id="{365174D2-AE09-8ABC-2EB0-4971BB8BFA7F}"/>
              </a:ext>
            </a:extLst>
          </p:cNvPr>
          <p:cNvSpPr txBox="1"/>
          <p:nvPr/>
        </p:nvSpPr>
        <p:spPr>
          <a:xfrm>
            <a:off x="4834299" y="6199098"/>
            <a:ext cx="1569660" cy="369332"/>
          </a:xfrm>
          <a:prstGeom prst="rect">
            <a:avLst/>
          </a:prstGeom>
          <a:solidFill>
            <a:srgbClr val="FFFF00"/>
          </a:solidFill>
          <a:ln w="28575">
            <a:solidFill>
              <a:srgbClr val="FF40FF"/>
            </a:solidFill>
          </a:ln>
        </p:spPr>
        <p:txBody>
          <a:bodyPr wrap="none" rtlCol="0">
            <a:spAutoFit/>
          </a:bodyPr>
          <a:lstStyle/>
          <a:p>
            <a:r>
              <a:rPr kumimoji="1" lang="zh-CN" altLang="en-US" dirty="0"/>
              <a:t>强作用、重叠</a:t>
            </a:r>
          </a:p>
        </p:txBody>
      </p:sp>
    </p:spTree>
    <p:extLst>
      <p:ext uri="{BB962C8B-B14F-4D97-AF65-F5344CB8AC3E}">
        <p14:creationId xmlns:p14="http://schemas.microsoft.com/office/powerpoint/2010/main" val="21417161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582083" name="Picture 7" descr="npo000196"/>
          <p:cNvPicPr>
            <a:picLocks noGrp="1" noChangeAspect="1" noChangeArrowheads="1"/>
          </p:cNvPicPr>
          <p:nvPr>
            <p:ph sz="quarter" idx="4294967295"/>
          </p:nvPr>
        </p:nvPicPr>
        <p:blipFill>
          <a:blip r:embed="rId3">
            <a:extLst>
              <a:ext uri="{28A0092B-C50C-407E-A947-70E740481C1C}">
                <a14:useLocalDpi xmlns:a14="http://schemas.microsoft.com/office/drawing/2010/main"/>
              </a:ext>
            </a:extLst>
          </a:blip>
          <a:srcRect/>
          <a:stretch>
            <a:fillRect/>
          </a:stretch>
        </p:blipFill>
        <p:spPr>
          <a:xfrm>
            <a:off x="249094" y="3215472"/>
            <a:ext cx="2408869" cy="2880394"/>
          </a:xfrm>
          <a:noFill/>
          <a:ln w="12700">
            <a:solidFill>
              <a:srgbClr val="FF00FF"/>
            </a:solidFill>
            <a:miter lim="800000"/>
            <a:headEnd/>
            <a:tailEnd/>
          </a:ln>
        </p:spPr>
      </p:pic>
      <p:sp>
        <p:nvSpPr>
          <p:cNvPr id="172035" name="Text Box 4"/>
          <p:cNvSpPr txBox="1">
            <a:spLocks noChangeArrowheads="1"/>
          </p:cNvSpPr>
          <p:nvPr/>
        </p:nvSpPr>
        <p:spPr bwMode="auto">
          <a:xfrm>
            <a:off x="2100394" y="187291"/>
            <a:ext cx="55450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zh-CN" altLang="en-US" sz="3200" b="1" dirty="0">
                <a:solidFill>
                  <a:srgbClr val="C00000"/>
                </a:solidFill>
                <a:sym typeface="Symbol" pitchFamily="18" charset="2"/>
              </a:rPr>
              <a:t>二</a:t>
            </a:r>
            <a:r>
              <a:rPr kumimoji="0" lang="en-US" altLang="zh-CN" sz="3200" b="1" dirty="0">
                <a:solidFill>
                  <a:srgbClr val="C00000"/>
                </a:solidFill>
                <a:sym typeface="Symbol" pitchFamily="18" charset="2"/>
              </a:rPr>
              <a:t>.   </a:t>
            </a:r>
            <a:r>
              <a:rPr kumimoji="0" lang="zh-CN" altLang="en-US" sz="3200" b="1" dirty="0">
                <a:solidFill>
                  <a:srgbClr val="C00000"/>
                </a:solidFill>
                <a:sym typeface="Symbol" pitchFamily="18" charset="2"/>
              </a:rPr>
              <a:t>氢 键 </a:t>
            </a:r>
            <a:r>
              <a:rPr kumimoji="0" lang="en-US" altLang="zh-CN" sz="3200" b="1" dirty="0">
                <a:solidFill>
                  <a:srgbClr val="C00000"/>
                </a:solidFill>
                <a:sym typeface="Symbol" pitchFamily="18" charset="2"/>
              </a:rPr>
              <a:t>(Hydrogen bond)</a:t>
            </a:r>
          </a:p>
        </p:txBody>
      </p:sp>
      <p:pic>
        <p:nvPicPr>
          <p:cNvPr id="1582085" name="Picture 5" descr="FG13_27"/>
          <p:cNvPicPr>
            <a:picLocks noGrp="1" noChangeAspect="1" noChangeArrowheads="1"/>
          </p:cNvPicPr>
          <p:nvPr>
            <p:ph sz="quarter" idx="4294967295"/>
          </p:nvPr>
        </p:nvPicPr>
        <p:blipFill>
          <a:blip r:embed="rId4">
            <a:extLst>
              <a:ext uri="{28A0092B-C50C-407E-A947-70E740481C1C}">
                <a14:useLocalDpi xmlns:a14="http://schemas.microsoft.com/office/drawing/2010/main"/>
              </a:ext>
            </a:extLst>
          </a:blip>
          <a:srcRect/>
          <a:stretch>
            <a:fillRect/>
          </a:stretch>
        </p:blipFill>
        <p:spPr>
          <a:xfrm>
            <a:off x="2778169" y="3339619"/>
            <a:ext cx="4160821" cy="2756247"/>
          </a:xfrm>
          <a:noFill/>
        </p:spPr>
      </p:pic>
      <p:sp>
        <p:nvSpPr>
          <p:cNvPr id="172037" name="Text Box 6"/>
          <p:cNvSpPr txBox="1">
            <a:spLocks noChangeArrowheads="1"/>
          </p:cNvSpPr>
          <p:nvPr/>
        </p:nvSpPr>
        <p:spPr bwMode="auto">
          <a:xfrm>
            <a:off x="495010" y="1242634"/>
            <a:ext cx="8109438" cy="59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lnSpc>
                <a:spcPct val="130000"/>
              </a:lnSpc>
              <a:spcBef>
                <a:spcPct val="50000"/>
              </a:spcBef>
            </a:pPr>
            <a:r>
              <a:rPr lang="zh-CN" altLang="en-US" sz="2800" dirty="0"/>
              <a:t>存在于分子之间也存在于分子内部的作用力</a:t>
            </a:r>
          </a:p>
        </p:txBody>
      </p:sp>
      <p:sp>
        <p:nvSpPr>
          <p:cNvPr id="1582087" name="Oval 7"/>
          <p:cNvSpPr>
            <a:spLocks noChangeArrowheads="1"/>
          </p:cNvSpPr>
          <p:nvPr/>
        </p:nvSpPr>
        <p:spPr bwMode="auto">
          <a:xfrm>
            <a:off x="3138209" y="3363043"/>
            <a:ext cx="792088" cy="1750115"/>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9" name="Picture 9" descr="Gilli_The_Nature_of_the_Hydrogen_Bond">
            <a:extLst>
              <a:ext uri="{FF2B5EF4-FFF2-40B4-BE49-F238E27FC236}">
                <a16:creationId xmlns:a16="http://schemas.microsoft.com/office/drawing/2014/main" id="{F510E5E1-EDF4-1C4C-9A34-AE7A5F70B7A7}"/>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7052364" y="3140526"/>
            <a:ext cx="1955927" cy="2955340"/>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a:extLst>
              <a:ext uri="{FF2B5EF4-FFF2-40B4-BE49-F238E27FC236}">
                <a16:creationId xmlns:a16="http://schemas.microsoft.com/office/drawing/2014/main" id="{4AF00BB4-C371-3742-E8C4-0EE2DE4C3D9D}"/>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26</a:t>
            </a:fld>
            <a:endParaRPr lang="en-US" altLang="zh-CN" dirty="0"/>
          </a:p>
        </p:txBody>
      </p:sp>
      <p:sp>
        <p:nvSpPr>
          <p:cNvPr id="3" name="矩形 2">
            <a:extLst>
              <a:ext uri="{FF2B5EF4-FFF2-40B4-BE49-F238E27FC236}">
                <a16:creationId xmlns:a16="http://schemas.microsoft.com/office/drawing/2014/main" id="{1007F609-6D1E-BE2E-FD50-B0600171EB74}"/>
              </a:ext>
            </a:extLst>
          </p:cNvPr>
          <p:cNvSpPr/>
          <p:nvPr/>
        </p:nvSpPr>
        <p:spPr>
          <a:xfrm>
            <a:off x="368228" y="1971154"/>
            <a:ext cx="8363002" cy="523220"/>
          </a:xfrm>
          <a:prstGeom prst="rect">
            <a:avLst/>
          </a:prstGeom>
        </p:spPr>
        <p:txBody>
          <a:bodyPr wrap="square">
            <a:spAutoFit/>
          </a:bodyPr>
          <a:lstStyle/>
          <a:p>
            <a:pPr algn="ctr"/>
            <a:r>
              <a:rPr lang="zh-CN" altLang="en-US" sz="2800" b="1" dirty="0">
                <a:solidFill>
                  <a:srgbClr val="261AE8"/>
                </a:solidFill>
                <a:latin typeface="SimHei" panose="02010609060101010101" pitchFamily="49" charset="-122"/>
                <a:ea typeface="SimHei" panose="02010609060101010101" pitchFamily="49" charset="-122"/>
              </a:rPr>
              <a:t>范德华作用</a:t>
            </a:r>
            <a:r>
              <a:rPr lang="en-US" altLang="zh-CN" sz="2800" b="1" dirty="0">
                <a:solidFill>
                  <a:srgbClr val="261AE8"/>
                </a:solidFill>
                <a:latin typeface="SimHei" panose="02010609060101010101" pitchFamily="49" charset="-122"/>
                <a:ea typeface="SimHei" panose="02010609060101010101" pitchFamily="49" charset="-122"/>
              </a:rPr>
              <a:t> &lt; </a:t>
            </a:r>
            <a:r>
              <a:rPr lang="zh-CN" altLang="en-US" sz="2800" b="1" dirty="0">
                <a:solidFill>
                  <a:srgbClr val="261AE8"/>
                </a:solidFill>
                <a:latin typeface="SimHei" panose="02010609060101010101" pitchFamily="49" charset="-122"/>
                <a:ea typeface="SimHei" panose="02010609060101010101" pitchFamily="49" charset="-122"/>
              </a:rPr>
              <a:t>氢键</a:t>
            </a:r>
            <a:r>
              <a:rPr lang="en-US" altLang="zh-CN" sz="2800" b="1" dirty="0">
                <a:solidFill>
                  <a:srgbClr val="261AE8"/>
                </a:solidFill>
                <a:latin typeface="SimHei" panose="02010609060101010101" pitchFamily="49" charset="-122"/>
                <a:ea typeface="SimHei" panose="02010609060101010101" pitchFamily="49" charset="-122"/>
              </a:rPr>
              <a:t> &lt; </a:t>
            </a:r>
            <a:r>
              <a:rPr lang="zh-CN" altLang="en-US" sz="2800" b="1" dirty="0">
                <a:solidFill>
                  <a:srgbClr val="261AE8"/>
                </a:solidFill>
                <a:latin typeface="SimHei" panose="02010609060101010101" pitchFamily="49" charset="-122"/>
                <a:ea typeface="SimHei" panose="02010609060101010101" pitchFamily="49" charset="-122"/>
              </a:rPr>
              <a:t>化学键</a:t>
            </a:r>
            <a:endParaRPr lang="zh-CN" altLang="en-US" sz="2800" dirty="0">
              <a:solidFill>
                <a:srgbClr val="261AE8"/>
              </a:solidFill>
              <a:latin typeface="SimHei" panose="02010609060101010101" pitchFamily="49" charset="-122"/>
              <a:ea typeface="SimHei" panose="02010609060101010101" pitchFamily="49" charset="-122"/>
            </a:endParaRPr>
          </a:p>
        </p:txBody>
      </p:sp>
    </p:spTree>
    <p:extLst>
      <p:ext uri="{BB962C8B-B14F-4D97-AF65-F5344CB8AC3E}">
        <p14:creationId xmlns:p14="http://schemas.microsoft.com/office/powerpoint/2010/main" val="2827347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4130" name="Text Box 2"/>
          <p:cNvSpPr txBox="1">
            <a:spLocks noChangeArrowheads="1"/>
          </p:cNvSpPr>
          <p:nvPr/>
        </p:nvSpPr>
        <p:spPr bwMode="auto">
          <a:xfrm>
            <a:off x="179512" y="1165134"/>
            <a:ext cx="8818102" cy="5373779"/>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30000"/>
              </a:lnSpc>
              <a:spcBef>
                <a:spcPct val="50000"/>
              </a:spcBef>
              <a:buClr>
                <a:srgbClr val="FF0000"/>
              </a:buClr>
              <a:buFont typeface="Wingdings" pitchFamily="2" charset="2"/>
              <a:buNone/>
            </a:pPr>
            <a:r>
              <a:rPr lang="zh-CN" altLang="en-US" b="1" dirty="0"/>
              <a:t>        是指分子中与高电负性原子</a:t>
            </a:r>
            <a:r>
              <a:rPr lang="en-US" altLang="zh-CN" b="1" dirty="0">
                <a:solidFill>
                  <a:schemeClr val="tx2"/>
                </a:solidFill>
              </a:rPr>
              <a:t>X</a:t>
            </a:r>
            <a:r>
              <a:rPr lang="zh-CN" altLang="en-US" b="1" dirty="0"/>
              <a:t>以共价键相连的</a:t>
            </a:r>
            <a:r>
              <a:rPr lang="en-US" altLang="zh-CN" b="1" dirty="0">
                <a:solidFill>
                  <a:schemeClr val="tx2"/>
                </a:solidFill>
              </a:rPr>
              <a:t>H</a:t>
            </a:r>
            <a:r>
              <a:rPr lang="zh-CN" altLang="en-US" b="1" dirty="0"/>
              <a:t>原子和另一分子中一个高电负性原子</a:t>
            </a:r>
            <a:r>
              <a:rPr lang="en-US" altLang="zh-CN" b="1" dirty="0">
                <a:solidFill>
                  <a:schemeClr val="tx2"/>
                </a:solidFill>
              </a:rPr>
              <a:t>Y</a:t>
            </a:r>
            <a:r>
              <a:rPr lang="zh-CN" altLang="en-US" b="1" dirty="0"/>
              <a:t>之间所形成的一种弱键</a:t>
            </a:r>
          </a:p>
          <a:p>
            <a:pPr>
              <a:lnSpc>
                <a:spcPct val="130000"/>
              </a:lnSpc>
              <a:spcBef>
                <a:spcPct val="30000"/>
              </a:spcBef>
            </a:pPr>
            <a:r>
              <a:rPr lang="zh-CN" altLang="en-US" b="1" dirty="0"/>
              <a:t>                                           </a:t>
            </a:r>
            <a:r>
              <a:rPr lang="en-US" altLang="zh-CN" b="1" dirty="0">
                <a:solidFill>
                  <a:schemeClr val="tx2"/>
                </a:solidFill>
              </a:rPr>
              <a:t>X-H</a:t>
            </a:r>
            <a:r>
              <a:rPr lang="en-US" altLang="zh-CN" b="1" dirty="0">
                <a:solidFill>
                  <a:schemeClr val="tx2"/>
                </a:solidFill>
                <a:ea typeface="宋体" pitchFamily="2" charset="-122"/>
                <a:cs typeface="Times New Roman" pitchFamily="18" charset="0"/>
                <a:sym typeface="Symbol" pitchFamily="18" charset="2"/>
              </a:rPr>
              <a:t>···</a:t>
            </a:r>
            <a:r>
              <a:rPr lang="en-US" altLang="zh-CN" b="1" dirty="0">
                <a:solidFill>
                  <a:schemeClr val="tx2"/>
                </a:solidFill>
                <a:sym typeface="Symbol" pitchFamily="18" charset="2"/>
              </a:rPr>
              <a:t>Y</a:t>
            </a:r>
          </a:p>
          <a:p>
            <a:pPr>
              <a:lnSpc>
                <a:spcPct val="130000"/>
              </a:lnSpc>
              <a:spcBef>
                <a:spcPct val="50000"/>
              </a:spcBef>
            </a:pPr>
            <a:r>
              <a:rPr lang="en-US" altLang="zh-CN" b="1" dirty="0">
                <a:sym typeface="Symbol" pitchFamily="18" charset="2"/>
              </a:rPr>
              <a:t>X, Y</a:t>
            </a:r>
            <a:r>
              <a:rPr lang="zh-CN" altLang="en-US" b="1" dirty="0">
                <a:sym typeface="Symbol" pitchFamily="18" charset="2"/>
              </a:rPr>
              <a:t>均是电负性高、半径小的原子，最常见的有</a:t>
            </a:r>
            <a:r>
              <a:rPr lang="en-US" altLang="zh-CN" b="1" dirty="0">
                <a:sym typeface="Symbol" pitchFamily="18" charset="2"/>
              </a:rPr>
              <a:t>F(4.0)</a:t>
            </a:r>
            <a:r>
              <a:rPr lang="zh-CN" altLang="en-US" b="1" dirty="0">
                <a:sym typeface="Symbol" pitchFamily="18" charset="2"/>
              </a:rPr>
              <a:t>、</a:t>
            </a:r>
            <a:r>
              <a:rPr lang="en-US" altLang="zh-CN" b="1" dirty="0">
                <a:sym typeface="Symbol" pitchFamily="18" charset="2"/>
              </a:rPr>
              <a:t>O(3.5)</a:t>
            </a:r>
            <a:r>
              <a:rPr lang="zh-CN" altLang="en-US" b="1" dirty="0">
                <a:sym typeface="Symbol" pitchFamily="18" charset="2"/>
              </a:rPr>
              <a:t>、</a:t>
            </a:r>
            <a:r>
              <a:rPr lang="en-US" altLang="zh-CN" b="1" dirty="0">
                <a:sym typeface="Symbol" pitchFamily="18" charset="2"/>
              </a:rPr>
              <a:t>N(3.0)</a:t>
            </a:r>
            <a:r>
              <a:rPr lang="zh-CN" altLang="en-US" b="1" dirty="0">
                <a:sym typeface="Symbol" pitchFamily="18" charset="2"/>
              </a:rPr>
              <a:t>原子。</a:t>
            </a:r>
          </a:p>
          <a:p>
            <a:pPr>
              <a:lnSpc>
                <a:spcPct val="130000"/>
              </a:lnSpc>
              <a:spcBef>
                <a:spcPct val="50000"/>
              </a:spcBef>
            </a:pPr>
            <a:r>
              <a:rPr lang="zh-CN" altLang="en-US" b="1" dirty="0"/>
              <a:t>        当</a:t>
            </a:r>
            <a:r>
              <a:rPr lang="en-US" altLang="zh-CN" b="1" dirty="0"/>
              <a:t>H</a:t>
            </a:r>
            <a:r>
              <a:rPr lang="zh-CN" altLang="en-US" b="1" dirty="0"/>
              <a:t>原子和</a:t>
            </a:r>
            <a:r>
              <a:rPr lang="en-US" altLang="zh-CN" b="1" dirty="0"/>
              <a:t>F</a:t>
            </a:r>
            <a:r>
              <a:rPr lang="zh-CN" altLang="en-US" b="1" dirty="0"/>
              <a:t>、</a:t>
            </a:r>
            <a:r>
              <a:rPr lang="en-US" altLang="zh-CN" b="1" dirty="0"/>
              <a:t>O</a:t>
            </a:r>
            <a:r>
              <a:rPr lang="zh-CN" altLang="en-US" b="1" dirty="0"/>
              <a:t>、</a:t>
            </a:r>
            <a:r>
              <a:rPr lang="en-US" altLang="zh-CN" b="1" dirty="0"/>
              <a:t>N</a:t>
            </a:r>
            <a:r>
              <a:rPr lang="zh-CN" altLang="en-US" b="1" dirty="0"/>
              <a:t>以共价键结合成</a:t>
            </a:r>
            <a:r>
              <a:rPr lang="en-US" altLang="zh-CN" b="1" dirty="0"/>
              <a:t>HF</a:t>
            </a:r>
            <a:r>
              <a:rPr lang="zh-CN" altLang="en-US" b="1" dirty="0"/>
              <a:t>、</a:t>
            </a:r>
            <a:r>
              <a:rPr lang="en-US" altLang="zh-CN" b="1" dirty="0"/>
              <a:t>H</a:t>
            </a:r>
            <a:r>
              <a:rPr lang="en-US" altLang="zh-CN" b="1" baseline="-25000" dirty="0"/>
              <a:t>2</a:t>
            </a:r>
            <a:r>
              <a:rPr lang="en-US" altLang="zh-CN" b="1" dirty="0"/>
              <a:t>O</a:t>
            </a:r>
            <a:r>
              <a:rPr lang="zh-CN" altLang="en-US" b="1" dirty="0"/>
              <a:t>和</a:t>
            </a:r>
            <a:r>
              <a:rPr lang="en-US" altLang="zh-CN" b="1" dirty="0"/>
              <a:t>NH</a:t>
            </a:r>
            <a:r>
              <a:rPr lang="en-US" altLang="zh-CN" b="1" baseline="-25000" dirty="0"/>
              <a:t>3</a:t>
            </a:r>
            <a:r>
              <a:rPr lang="zh-CN" altLang="en-US" b="1" dirty="0"/>
              <a:t>等分子时，成键的共用电子对强烈地偏向于</a:t>
            </a:r>
            <a:r>
              <a:rPr lang="en-US" altLang="zh-CN" b="1" dirty="0"/>
              <a:t>F</a:t>
            </a:r>
            <a:r>
              <a:rPr lang="zh-CN" altLang="en-US" b="1" dirty="0"/>
              <a:t>、</a:t>
            </a:r>
            <a:r>
              <a:rPr lang="en-US" altLang="zh-CN" b="1" dirty="0"/>
              <a:t>O</a:t>
            </a:r>
            <a:r>
              <a:rPr lang="zh-CN" altLang="en-US" b="1" dirty="0"/>
              <a:t>、</a:t>
            </a:r>
            <a:r>
              <a:rPr lang="en-US" altLang="zh-CN" b="1" dirty="0"/>
              <a:t>N</a:t>
            </a:r>
            <a:r>
              <a:rPr lang="zh-CN" altLang="en-US" b="1" dirty="0"/>
              <a:t>原子一边，使得</a:t>
            </a:r>
            <a:r>
              <a:rPr lang="en-US" altLang="zh-CN" b="1" dirty="0"/>
              <a:t>H</a:t>
            </a:r>
            <a:r>
              <a:rPr lang="zh-CN" altLang="en-US" b="1" dirty="0"/>
              <a:t>原子几乎成为“裸露”的质子。由于质子的半径特别小</a:t>
            </a:r>
            <a:r>
              <a:rPr lang="en-US" altLang="zh-CN" b="1" dirty="0"/>
              <a:t>(30 pm)</a:t>
            </a:r>
            <a:r>
              <a:rPr lang="zh-CN" altLang="en-US" b="1" dirty="0"/>
              <a:t>，它可以把另一分子中的</a:t>
            </a:r>
            <a:r>
              <a:rPr lang="en-US" altLang="zh-CN" b="1" dirty="0"/>
              <a:t>F</a:t>
            </a:r>
            <a:r>
              <a:rPr lang="zh-CN" altLang="en-US" b="1" dirty="0"/>
              <a:t>、</a:t>
            </a:r>
            <a:r>
              <a:rPr lang="en-US" altLang="zh-CN" b="1" dirty="0"/>
              <a:t>O</a:t>
            </a:r>
            <a:r>
              <a:rPr lang="zh-CN" altLang="en-US" b="1" dirty="0"/>
              <a:t>或</a:t>
            </a:r>
            <a:r>
              <a:rPr lang="en-US" altLang="zh-CN" b="1" dirty="0"/>
              <a:t>N</a:t>
            </a:r>
            <a:r>
              <a:rPr lang="zh-CN" altLang="en-US" b="1" dirty="0"/>
              <a:t>原子吸引到它的附近而形成氢键</a:t>
            </a:r>
            <a:r>
              <a:rPr lang="en-US" altLang="zh-CN" b="1" dirty="0"/>
              <a:t>(</a:t>
            </a:r>
            <a:r>
              <a:rPr lang="zh-CN" altLang="en-US" b="1" dirty="0"/>
              <a:t>以虚线代表</a:t>
            </a:r>
            <a:r>
              <a:rPr lang="en-US" altLang="zh-CN" b="1" dirty="0"/>
              <a:t>)</a:t>
            </a:r>
            <a:r>
              <a:rPr lang="zh-CN" altLang="en-US" b="1" dirty="0"/>
              <a:t>。</a:t>
            </a:r>
          </a:p>
        </p:txBody>
      </p:sp>
      <p:sp>
        <p:nvSpPr>
          <p:cNvPr id="173061" name="Rectangle 5"/>
          <p:cNvSpPr>
            <a:spLocks noChangeArrowheads="1"/>
          </p:cNvSpPr>
          <p:nvPr/>
        </p:nvSpPr>
        <p:spPr bwMode="auto">
          <a:xfrm>
            <a:off x="3940419" y="188640"/>
            <a:ext cx="1263162"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rPr>
              <a:t>氢  键</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D68E00DB-A0F5-9C41-6947-60A29519F930}"/>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27</a:t>
            </a:fld>
            <a:endParaRPr lang="en-US" altLang="zh-CN" dirty="0"/>
          </a:p>
        </p:txBody>
      </p:sp>
    </p:spTree>
    <p:extLst>
      <p:ext uri="{BB962C8B-B14F-4D97-AF65-F5344CB8AC3E}">
        <p14:creationId xmlns:p14="http://schemas.microsoft.com/office/powerpoint/2010/main" val="8187901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4082" name="Group 24"/>
          <p:cNvGrpSpPr>
            <a:grpSpLocks/>
          </p:cNvGrpSpPr>
          <p:nvPr/>
        </p:nvGrpSpPr>
        <p:grpSpPr bwMode="auto">
          <a:xfrm>
            <a:off x="1691680" y="1124744"/>
            <a:ext cx="5641730" cy="1073151"/>
            <a:chOff x="1052" y="618"/>
            <a:chExt cx="3850" cy="676"/>
          </a:xfrm>
        </p:grpSpPr>
        <p:sp>
          <p:nvSpPr>
            <p:cNvPr id="1585154" name="Text Box 2"/>
            <p:cNvSpPr txBox="1">
              <a:spLocks noChangeArrowheads="1"/>
            </p:cNvSpPr>
            <p:nvPr/>
          </p:nvSpPr>
          <p:spPr bwMode="auto">
            <a:xfrm>
              <a:off x="1695" y="618"/>
              <a:ext cx="336" cy="291"/>
            </a:xfrm>
            <a:prstGeom prst="rect">
              <a:avLst/>
            </a:prstGeom>
            <a:noFill/>
            <a:ln w="9525">
              <a:noFill/>
              <a:miter lim="800000"/>
              <a:headEnd/>
              <a:tailEnd/>
            </a:ln>
            <a:effectLst/>
          </p:spPr>
          <p:txBody>
            <a:bodyPr wrap="none">
              <a:spAutoFit/>
            </a:bodyPr>
            <a:lstStyle/>
            <a:p>
              <a:pPr>
                <a:defRPr/>
              </a:pPr>
              <a:r>
                <a:rPr kumimoji="0" lang="en-US" altLang="zh-CN" b="1">
                  <a:solidFill>
                    <a:schemeClr val="tx2"/>
                  </a:solidFill>
                </a:rPr>
                <a:t>…</a:t>
              </a:r>
            </a:p>
          </p:txBody>
        </p:sp>
        <p:sp>
          <p:nvSpPr>
            <p:cNvPr id="1585155" name="Text Box 3"/>
            <p:cNvSpPr txBox="1">
              <a:spLocks noChangeArrowheads="1"/>
            </p:cNvSpPr>
            <p:nvPr/>
          </p:nvSpPr>
          <p:spPr bwMode="auto">
            <a:xfrm>
              <a:off x="4399" y="618"/>
              <a:ext cx="336" cy="291"/>
            </a:xfrm>
            <a:prstGeom prst="rect">
              <a:avLst/>
            </a:prstGeom>
            <a:noFill/>
            <a:ln w="9525">
              <a:noFill/>
              <a:miter lim="800000"/>
              <a:headEnd/>
              <a:tailEnd/>
            </a:ln>
            <a:effectLst/>
          </p:spPr>
          <p:txBody>
            <a:bodyPr wrap="none">
              <a:spAutoFit/>
            </a:bodyPr>
            <a:lstStyle/>
            <a:p>
              <a:pPr>
                <a:defRPr/>
              </a:pPr>
              <a:r>
                <a:rPr kumimoji="0" lang="en-US" altLang="zh-CN" b="1">
                  <a:solidFill>
                    <a:schemeClr val="tx2"/>
                  </a:solidFill>
                </a:rPr>
                <a:t>…</a:t>
              </a:r>
            </a:p>
          </p:txBody>
        </p:sp>
        <p:sp>
          <p:nvSpPr>
            <p:cNvPr id="1585157" name="Text Box 5"/>
            <p:cNvSpPr txBox="1">
              <a:spLocks noChangeArrowheads="1"/>
            </p:cNvSpPr>
            <p:nvPr/>
          </p:nvSpPr>
          <p:spPr bwMode="auto">
            <a:xfrm>
              <a:off x="1052" y="684"/>
              <a:ext cx="278"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A</a:t>
              </a:r>
            </a:p>
          </p:txBody>
        </p:sp>
        <p:sp>
          <p:nvSpPr>
            <p:cNvPr id="1585158" name="Text Box 6"/>
            <p:cNvSpPr txBox="1">
              <a:spLocks noChangeArrowheads="1"/>
            </p:cNvSpPr>
            <p:nvPr/>
          </p:nvSpPr>
          <p:spPr bwMode="auto">
            <a:xfrm>
              <a:off x="1531" y="683"/>
              <a:ext cx="28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H</a:t>
              </a:r>
            </a:p>
          </p:txBody>
        </p:sp>
        <p:sp>
          <p:nvSpPr>
            <p:cNvPr id="1585159" name="Text Box 7"/>
            <p:cNvSpPr txBox="1">
              <a:spLocks noChangeArrowheads="1"/>
            </p:cNvSpPr>
            <p:nvPr/>
          </p:nvSpPr>
          <p:spPr bwMode="auto">
            <a:xfrm>
              <a:off x="1921" y="683"/>
              <a:ext cx="26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B</a:t>
              </a:r>
            </a:p>
          </p:txBody>
        </p:sp>
        <p:sp>
          <p:nvSpPr>
            <p:cNvPr id="174098" name="Line 8"/>
            <p:cNvSpPr>
              <a:spLocks noChangeShapeType="1"/>
            </p:cNvSpPr>
            <p:nvPr/>
          </p:nvSpPr>
          <p:spPr bwMode="auto">
            <a:xfrm>
              <a:off x="1320" y="827"/>
              <a:ext cx="20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5161" name="Text Box 9"/>
            <p:cNvSpPr txBox="1">
              <a:spLocks noChangeArrowheads="1"/>
            </p:cNvSpPr>
            <p:nvPr/>
          </p:nvSpPr>
          <p:spPr bwMode="auto">
            <a:xfrm>
              <a:off x="3756" y="684"/>
              <a:ext cx="278"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A</a:t>
              </a:r>
            </a:p>
          </p:txBody>
        </p:sp>
        <p:sp>
          <p:nvSpPr>
            <p:cNvPr id="1585162" name="Text Box 10"/>
            <p:cNvSpPr txBox="1">
              <a:spLocks noChangeArrowheads="1"/>
            </p:cNvSpPr>
            <p:nvPr/>
          </p:nvSpPr>
          <p:spPr bwMode="auto">
            <a:xfrm>
              <a:off x="4236" y="683"/>
              <a:ext cx="28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H</a:t>
              </a:r>
            </a:p>
          </p:txBody>
        </p:sp>
        <p:sp>
          <p:nvSpPr>
            <p:cNvPr id="1585163" name="Text Box 11"/>
            <p:cNvSpPr txBox="1">
              <a:spLocks noChangeArrowheads="1"/>
            </p:cNvSpPr>
            <p:nvPr/>
          </p:nvSpPr>
          <p:spPr bwMode="auto">
            <a:xfrm>
              <a:off x="4624" y="683"/>
              <a:ext cx="278"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chemeClr val="tx2"/>
                  </a:solidFill>
                </a:rPr>
                <a:t>A</a:t>
              </a:r>
            </a:p>
          </p:txBody>
        </p:sp>
        <p:sp>
          <p:nvSpPr>
            <p:cNvPr id="174102" name="Line 12"/>
            <p:cNvSpPr>
              <a:spLocks noChangeShapeType="1"/>
            </p:cNvSpPr>
            <p:nvPr/>
          </p:nvSpPr>
          <p:spPr bwMode="auto">
            <a:xfrm>
              <a:off x="4023" y="827"/>
              <a:ext cx="208"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5165" name="Text Box 13"/>
            <p:cNvSpPr txBox="1">
              <a:spLocks noChangeArrowheads="1"/>
            </p:cNvSpPr>
            <p:nvPr/>
          </p:nvSpPr>
          <p:spPr bwMode="auto">
            <a:xfrm>
              <a:off x="2908" y="651"/>
              <a:ext cx="324" cy="291"/>
            </a:xfrm>
            <a:prstGeom prst="rect">
              <a:avLst/>
            </a:prstGeom>
            <a:noFill/>
            <a:ln w="9525">
              <a:noFill/>
              <a:miter lim="800000"/>
              <a:headEnd/>
              <a:tailEnd/>
            </a:ln>
            <a:effectLst/>
          </p:spPr>
          <p:txBody>
            <a:bodyPr wrap="none">
              <a:spAutoFit/>
            </a:bodyPr>
            <a:lstStyle/>
            <a:p>
              <a:pPr algn="ctr">
                <a:defRPr/>
              </a:pPr>
              <a:r>
                <a:rPr kumimoji="0" lang="en-US" altLang="zh-CN" b="1">
                  <a:solidFill>
                    <a:schemeClr val="tx2"/>
                  </a:solidFill>
                </a:rPr>
                <a:t>or</a:t>
              </a:r>
            </a:p>
          </p:txBody>
        </p:sp>
        <p:sp>
          <p:nvSpPr>
            <p:cNvPr id="1585166" name="Text Box 14"/>
            <p:cNvSpPr txBox="1">
              <a:spLocks noChangeArrowheads="1"/>
            </p:cNvSpPr>
            <p:nvPr/>
          </p:nvSpPr>
          <p:spPr bwMode="auto">
            <a:xfrm>
              <a:off x="2083" y="1003"/>
              <a:ext cx="1978" cy="291"/>
            </a:xfrm>
            <a:prstGeom prst="rect">
              <a:avLst/>
            </a:prstGeom>
            <a:noFill/>
            <a:ln w="9525">
              <a:noFill/>
              <a:miter lim="800000"/>
              <a:headEnd/>
              <a:tailEnd/>
            </a:ln>
            <a:effectLst/>
          </p:spPr>
          <p:txBody>
            <a:bodyPr wrap="none">
              <a:spAutoFit/>
            </a:bodyPr>
            <a:lstStyle/>
            <a:p>
              <a:pPr algn="ctr">
                <a:defRPr/>
              </a:pPr>
              <a:r>
                <a:rPr kumimoji="0" lang="en-US" altLang="zh-CN" b="1" dirty="0">
                  <a:solidFill>
                    <a:schemeClr val="tx2"/>
                  </a:solidFill>
                </a:rPr>
                <a:t>A &amp; B are N, O, or F</a:t>
              </a:r>
            </a:p>
          </p:txBody>
        </p:sp>
      </p:grpSp>
      <p:grpSp>
        <p:nvGrpSpPr>
          <p:cNvPr id="174083" name="Group 15"/>
          <p:cNvGrpSpPr>
            <a:grpSpLocks/>
          </p:cNvGrpSpPr>
          <p:nvPr/>
        </p:nvGrpSpPr>
        <p:grpSpPr bwMode="auto">
          <a:xfrm>
            <a:off x="1043608" y="2348880"/>
            <a:ext cx="7055827" cy="3854450"/>
            <a:chOff x="781" y="2304"/>
            <a:chExt cx="4198" cy="1939"/>
          </a:xfrm>
        </p:grpSpPr>
        <p:pic>
          <p:nvPicPr>
            <p:cNvPr id="174085" name="Picture 28" descr="npo0001a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1" y="2304"/>
              <a:ext cx="4198" cy="1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086" name="Group 17"/>
            <p:cNvGrpSpPr>
              <a:grpSpLocks/>
            </p:cNvGrpSpPr>
            <p:nvPr/>
          </p:nvGrpSpPr>
          <p:grpSpPr bwMode="auto">
            <a:xfrm>
              <a:off x="1336" y="2784"/>
              <a:ext cx="3064" cy="1136"/>
              <a:chOff x="1336" y="2784"/>
              <a:chExt cx="3064" cy="1136"/>
            </a:xfrm>
          </p:grpSpPr>
          <p:sp>
            <p:nvSpPr>
              <p:cNvPr id="174087" name="Oval 18"/>
              <p:cNvSpPr>
                <a:spLocks noChangeArrowheads="1"/>
              </p:cNvSpPr>
              <p:nvPr/>
            </p:nvSpPr>
            <p:spPr bwMode="auto">
              <a:xfrm>
                <a:off x="1344" y="2784"/>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4088" name="Oval 19"/>
              <p:cNvSpPr>
                <a:spLocks noChangeArrowheads="1"/>
              </p:cNvSpPr>
              <p:nvPr/>
            </p:nvSpPr>
            <p:spPr bwMode="auto">
              <a:xfrm>
                <a:off x="1336" y="3728"/>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4089" name="Oval 20"/>
              <p:cNvSpPr>
                <a:spLocks noChangeArrowheads="1"/>
              </p:cNvSpPr>
              <p:nvPr/>
            </p:nvSpPr>
            <p:spPr bwMode="auto">
              <a:xfrm>
                <a:off x="2792" y="2784"/>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4090" name="Oval 21"/>
              <p:cNvSpPr>
                <a:spLocks noChangeArrowheads="1"/>
              </p:cNvSpPr>
              <p:nvPr/>
            </p:nvSpPr>
            <p:spPr bwMode="auto">
              <a:xfrm>
                <a:off x="2784" y="3720"/>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4091" name="Oval 22"/>
              <p:cNvSpPr>
                <a:spLocks noChangeArrowheads="1"/>
              </p:cNvSpPr>
              <p:nvPr/>
            </p:nvSpPr>
            <p:spPr bwMode="auto">
              <a:xfrm>
                <a:off x="4256" y="3720"/>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4092" name="Oval 23"/>
              <p:cNvSpPr>
                <a:spLocks noChangeArrowheads="1"/>
              </p:cNvSpPr>
              <p:nvPr/>
            </p:nvSpPr>
            <p:spPr bwMode="auto">
              <a:xfrm>
                <a:off x="4248" y="2784"/>
                <a:ext cx="144" cy="19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sp>
        <p:nvSpPr>
          <p:cNvPr id="25" name="Rectangle 5"/>
          <p:cNvSpPr>
            <a:spLocks noChangeArrowheads="1"/>
          </p:cNvSpPr>
          <p:nvPr/>
        </p:nvSpPr>
        <p:spPr bwMode="auto">
          <a:xfrm>
            <a:off x="3940419" y="188640"/>
            <a:ext cx="1263162"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rPr>
              <a:t>氢  键</a:t>
            </a:r>
          </a:p>
        </p:txBody>
      </p:sp>
      <p:sp>
        <p:nvSpPr>
          <p:cNvPr id="26" name="矩形 2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5D03FEF3-65CB-6E6B-0DA1-AEF275886CF6}"/>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28</a:t>
            </a:fld>
            <a:endParaRPr lang="en-US" altLang="zh-CN" dirty="0"/>
          </a:p>
        </p:txBody>
      </p:sp>
    </p:spTree>
    <p:extLst>
      <p:ext uri="{BB962C8B-B14F-4D97-AF65-F5344CB8AC3E}">
        <p14:creationId xmlns:p14="http://schemas.microsoft.com/office/powerpoint/2010/main" val="2586189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6178" name="Text Box 2"/>
          <p:cNvSpPr txBox="1">
            <a:spLocks noChangeArrowheads="1"/>
          </p:cNvSpPr>
          <p:nvPr/>
        </p:nvSpPr>
        <p:spPr bwMode="auto">
          <a:xfrm>
            <a:off x="179512" y="1124744"/>
            <a:ext cx="8640960" cy="2199513"/>
          </a:xfrm>
          <a:prstGeom prst="rect">
            <a:avLst/>
          </a:prstGeom>
          <a:noFill/>
          <a:ln w="9525">
            <a:noFill/>
            <a:miter lim="800000"/>
            <a:headEnd/>
            <a:tailEnd/>
          </a:ln>
          <a:effectLst/>
        </p:spPr>
        <p:txBody>
          <a:bodyPr wrap="square">
            <a:spAutoFit/>
          </a:bodyPr>
          <a:lstStyle>
            <a:lvl1pPr marL="457200" indent="-4572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marL="1827213" indent="-1827213">
              <a:lnSpc>
                <a:spcPct val="120000"/>
              </a:lnSpc>
              <a:spcBef>
                <a:spcPct val="50000"/>
              </a:spcBef>
              <a:buClr>
                <a:srgbClr val="FF0000"/>
              </a:buClr>
              <a:buFont typeface="Wingdings" pitchFamily="2" charset="2"/>
              <a:buNone/>
            </a:pPr>
            <a:r>
              <a:rPr lang="en-US" altLang="zh-CN" dirty="0">
                <a:solidFill>
                  <a:schemeClr val="tx2"/>
                </a:solidFill>
              </a:rPr>
              <a:t>(1)  </a:t>
            </a:r>
            <a:r>
              <a:rPr lang="zh-CN" altLang="en-US" dirty="0">
                <a:solidFill>
                  <a:srgbClr val="0000FF"/>
                </a:solidFill>
              </a:rPr>
              <a:t>氢键键能</a:t>
            </a:r>
            <a:r>
              <a:rPr lang="en-US" altLang="zh-CN" dirty="0">
                <a:solidFill>
                  <a:srgbClr val="0000FF"/>
                </a:solidFill>
              </a:rPr>
              <a:t> </a:t>
            </a:r>
            <a:r>
              <a:rPr lang="zh-CN" altLang="en-US" dirty="0"/>
              <a:t>是指由</a:t>
            </a:r>
            <a:r>
              <a:rPr lang="en-US" altLang="zh-CN" dirty="0"/>
              <a:t>X-H</a:t>
            </a:r>
            <a:r>
              <a:rPr lang="en-US" altLang="zh-CN" dirty="0">
                <a:ea typeface="宋体" pitchFamily="2" charset="-122"/>
                <a:cs typeface="Times New Roman" pitchFamily="18" charset="0"/>
              </a:rPr>
              <a:t>···</a:t>
            </a:r>
            <a:r>
              <a:rPr lang="en-US" altLang="zh-CN" dirty="0">
                <a:sym typeface="Symbol" pitchFamily="18" charset="2"/>
              </a:rPr>
              <a:t>Y-R</a:t>
            </a:r>
            <a:r>
              <a:rPr lang="zh-CN" altLang="en-US" dirty="0"/>
              <a:t>分解成</a:t>
            </a:r>
            <a:r>
              <a:rPr lang="en-US" altLang="zh-CN" dirty="0"/>
              <a:t>X-H</a:t>
            </a:r>
            <a:r>
              <a:rPr lang="zh-CN" altLang="en-US" dirty="0"/>
              <a:t>和</a:t>
            </a:r>
            <a:r>
              <a:rPr lang="en-US" altLang="zh-CN" dirty="0"/>
              <a:t>Y-R</a:t>
            </a:r>
            <a:r>
              <a:rPr lang="zh-CN" altLang="en-US" dirty="0"/>
              <a:t>所需的能量，</a:t>
            </a:r>
            <a:r>
              <a:rPr lang="en-US" altLang="zh-CN" dirty="0"/>
              <a:t>      5 </a:t>
            </a:r>
            <a:r>
              <a:rPr lang="en-US" altLang="zh-CN" dirty="0">
                <a:sym typeface="Symbol" pitchFamily="18" charset="2"/>
              </a:rPr>
              <a:t></a:t>
            </a:r>
            <a:r>
              <a:rPr lang="en-US" altLang="zh-CN" dirty="0"/>
              <a:t> 40 kJ</a:t>
            </a:r>
            <a:r>
              <a:rPr lang="en-US" altLang="zh-CN" dirty="0">
                <a:sym typeface="Symbol" pitchFamily="18" charset="2"/>
              </a:rPr>
              <a:t></a:t>
            </a:r>
            <a:r>
              <a:rPr lang="en-US" altLang="zh-CN" dirty="0"/>
              <a:t>mol</a:t>
            </a:r>
            <a:r>
              <a:rPr lang="en-US" altLang="zh-CN" baseline="36000" dirty="0">
                <a:sym typeface="Symbol" pitchFamily="18" charset="2"/>
              </a:rPr>
              <a:t></a:t>
            </a:r>
            <a:r>
              <a:rPr lang="en-US" altLang="zh-CN" baseline="36000" dirty="0"/>
              <a:t>1</a:t>
            </a:r>
            <a:r>
              <a:rPr lang="en-US" altLang="zh-CN" dirty="0"/>
              <a:t> </a:t>
            </a:r>
          </a:p>
          <a:p>
            <a:pPr marL="1827213" indent="-1827213">
              <a:lnSpc>
                <a:spcPct val="120000"/>
              </a:lnSpc>
              <a:spcBef>
                <a:spcPct val="50000"/>
              </a:spcBef>
              <a:buClr>
                <a:srgbClr val="FF0000"/>
              </a:buClr>
              <a:buFont typeface="Wingdings" pitchFamily="2" charset="2"/>
              <a:buNone/>
            </a:pPr>
            <a:r>
              <a:rPr lang="en-US" altLang="zh-CN" dirty="0">
                <a:solidFill>
                  <a:srgbClr val="0000FF"/>
                </a:solidFill>
              </a:rPr>
              <a:t>      </a:t>
            </a:r>
            <a:r>
              <a:rPr lang="zh-CN" altLang="en-US" dirty="0">
                <a:solidFill>
                  <a:srgbClr val="0000FF"/>
                </a:solidFill>
              </a:rPr>
              <a:t>氢键键长</a:t>
            </a:r>
            <a:r>
              <a:rPr lang="en-US" altLang="zh-CN" dirty="0">
                <a:solidFill>
                  <a:srgbClr val="0000FF"/>
                </a:solidFill>
              </a:rPr>
              <a:t> </a:t>
            </a:r>
            <a:r>
              <a:rPr lang="zh-CN" altLang="en-US" dirty="0"/>
              <a:t>是指</a:t>
            </a:r>
            <a:r>
              <a:rPr lang="en-US" altLang="zh-CN" dirty="0"/>
              <a:t>X-H </a:t>
            </a:r>
            <a:r>
              <a:rPr lang="en-US" altLang="zh-CN" dirty="0">
                <a:ea typeface="宋体" pitchFamily="2" charset="-122"/>
              </a:rPr>
              <a:t>···</a:t>
            </a:r>
            <a:r>
              <a:rPr lang="en-US" altLang="zh-CN" dirty="0">
                <a:sym typeface="Symbol" pitchFamily="18" charset="2"/>
              </a:rPr>
              <a:t>Y</a:t>
            </a:r>
            <a:r>
              <a:rPr lang="zh-CN" altLang="en-US" dirty="0">
                <a:sym typeface="Symbol" pitchFamily="18" charset="2"/>
              </a:rPr>
              <a:t>中</a:t>
            </a:r>
            <a:r>
              <a:rPr lang="en-US" altLang="zh-CN" dirty="0">
                <a:sym typeface="Symbol" pitchFamily="18" charset="2"/>
              </a:rPr>
              <a:t>X</a:t>
            </a:r>
            <a:r>
              <a:rPr lang="zh-CN" altLang="en-US" dirty="0">
                <a:sym typeface="Symbol" pitchFamily="18" charset="2"/>
              </a:rPr>
              <a:t>原子中心到</a:t>
            </a:r>
            <a:r>
              <a:rPr lang="en-US" altLang="zh-CN" dirty="0">
                <a:sym typeface="Symbol" pitchFamily="18" charset="2"/>
              </a:rPr>
              <a:t>Y</a:t>
            </a:r>
            <a:r>
              <a:rPr lang="zh-CN" altLang="en-US" dirty="0">
                <a:sym typeface="Symbol" pitchFamily="18" charset="2"/>
              </a:rPr>
              <a:t>原子中心的距离，</a:t>
            </a:r>
            <a:endParaRPr lang="en-US" altLang="zh-CN" dirty="0">
              <a:sym typeface="Symbol" pitchFamily="18" charset="2"/>
            </a:endParaRPr>
          </a:p>
          <a:p>
            <a:pPr algn="ctr">
              <a:lnSpc>
                <a:spcPct val="120000"/>
              </a:lnSpc>
              <a:spcBef>
                <a:spcPct val="50000"/>
              </a:spcBef>
            </a:pPr>
            <a:r>
              <a:rPr lang="zh-CN" altLang="en-US" dirty="0">
                <a:solidFill>
                  <a:srgbClr val="0000FF"/>
                </a:solidFill>
                <a:sym typeface="Symbol" pitchFamily="18" charset="2"/>
              </a:rPr>
              <a:t>共价半径和 </a:t>
            </a:r>
            <a:r>
              <a:rPr lang="en-US" altLang="zh-CN" dirty="0">
                <a:solidFill>
                  <a:srgbClr val="0000FF"/>
                </a:solidFill>
                <a:sym typeface="Symbol" pitchFamily="18" charset="2"/>
              </a:rPr>
              <a:t>&lt; </a:t>
            </a:r>
            <a:r>
              <a:rPr lang="zh-CN" altLang="en-US" dirty="0">
                <a:solidFill>
                  <a:srgbClr val="0000FF"/>
                </a:solidFill>
              </a:rPr>
              <a:t>氢键键长</a:t>
            </a:r>
            <a:r>
              <a:rPr lang="en-US" altLang="zh-CN" dirty="0">
                <a:solidFill>
                  <a:srgbClr val="0000FF"/>
                </a:solidFill>
                <a:sym typeface="Symbol" pitchFamily="18" charset="2"/>
              </a:rPr>
              <a:t> ≪ </a:t>
            </a:r>
            <a:r>
              <a:rPr lang="zh-CN" altLang="en-US" dirty="0">
                <a:solidFill>
                  <a:srgbClr val="0000FF"/>
                </a:solidFill>
                <a:sym typeface="Symbol" pitchFamily="18" charset="2"/>
              </a:rPr>
              <a:t>范德华半径和</a:t>
            </a:r>
            <a:endParaRPr lang="en-US" altLang="zh-CN" dirty="0">
              <a:sym typeface="Symbol" pitchFamily="18" charset="2"/>
            </a:endParaRPr>
          </a:p>
        </p:txBody>
      </p:sp>
      <p:sp>
        <p:nvSpPr>
          <p:cNvPr id="175109" name="Rectangle 5"/>
          <p:cNvSpPr>
            <a:spLocks noChangeArrowheads="1"/>
          </p:cNvSpPr>
          <p:nvPr/>
        </p:nvSpPr>
        <p:spPr bwMode="auto">
          <a:xfrm>
            <a:off x="3407763" y="257274"/>
            <a:ext cx="2460381"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氢键的特征</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979F64DC-73C3-D97E-6680-4B749E0F83EB}"/>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29</a:t>
            </a:fld>
            <a:endParaRPr lang="en-US" altLang="zh-CN" dirty="0"/>
          </a:p>
        </p:txBody>
      </p:sp>
      <p:sp>
        <p:nvSpPr>
          <p:cNvPr id="4" name="文本框 3">
            <a:extLst>
              <a:ext uri="{FF2B5EF4-FFF2-40B4-BE49-F238E27FC236}">
                <a16:creationId xmlns:a16="http://schemas.microsoft.com/office/drawing/2014/main" id="{83FC623B-C34B-09C4-0861-A5CC1C4B3473}"/>
              </a:ext>
            </a:extLst>
          </p:cNvPr>
          <p:cNvSpPr txBox="1"/>
          <p:nvPr/>
        </p:nvSpPr>
        <p:spPr>
          <a:xfrm>
            <a:off x="179512" y="3870793"/>
            <a:ext cx="8807734" cy="1393138"/>
          </a:xfrm>
          <a:prstGeom prst="rect">
            <a:avLst/>
          </a:prstGeom>
          <a:noFill/>
        </p:spPr>
        <p:txBody>
          <a:bodyPr wrap="square">
            <a:spAutoFit/>
          </a:bodyPr>
          <a:lstStyle/>
          <a:p>
            <a:pPr>
              <a:lnSpc>
                <a:spcPct val="120000"/>
              </a:lnSpc>
              <a:spcBef>
                <a:spcPct val="50000"/>
              </a:spcBef>
            </a:pPr>
            <a:r>
              <a:rPr lang="zh-CN" altLang="en-US" sz="2400" dirty="0">
                <a:sym typeface="Symbol" pitchFamily="18" charset="2"/>
              </a:rPr>
              <a:t>除</a:t>
            </a:r>
            <a:r>
              <a:rPr lang="en-US" altLang="zh-CN" sz="2400" dirty="0">
                <a:sym typeface="Symbol" pitchFamily="18" charset="2"/>
              </a:rPr>
              <a:t>F, O, N</a:t>
            </a:r>
            <a:r>
              <a:rPr lang="zh-CN" altLang="en-US" sz="2400" dirty="0">
                <a:sym typeface="Symbol" pitchFamily="18" charset="2"/>
              </a:rPr>
              <a:t>之外，</a:t>
            </a:r>
            <a:r>
              <a:rPr lang="en-US" altLang="zh-CN" sz="2400" dirty="0">
                <a:sym typeface="Symbol" pitchFamily="18" charset="2"/>
              </a:rPr>
              <a:t>Cl</a:t>
            </a:r>
            <a:r>
              <a:rPr lang="zh-CN" altLang="en-US" sz="2400" dirty="0">
                <a:sym typeface="Symbol" pitchFamily="18" charset="2"/>
              </a:rPr>
              <a:t>的电负性和</a:t>
            </a:r>
            <a:r>
              <a:rPr lang="en-US" altLang="zh-CN" sz="2400" dirty="0">
                <a:sym typeface="Symbol" pitchFamily="18" charset="2"/>
              </a:rPr>
              <a:t>N</a:t>
            </a:r>
            <a:r>
              <a:rPr lang="zh-CN" altLang="en-US" sz="2400" dirty="0">
                <a:sym typeface="Symbol" pitchFamily="18" charset="2"/>
              </a:rPr>
              <a:t>相同，但半径比</a:t>
            </a:r>
            <a:r>
              <a:rPr lang="en-US" altLang="zh-CN" sz="2400" dirty="0">
                <a:sym typeface="Symbol" pitchFamily="18" charset="2"/>
              </a:rPr>
              <a:t>N</a:t>
            </a:r>
            <a:r>
              <a:rPr lang="zh-CN" altLang="en-US" sz="2400" dirty="0">
                <a:sym typeface="Symbol" pitchFamily="18" charset="2"/>
              </a:rPr>
              <a:t>大，只能形成极弱氢键</a:t>
            </a:r>
            <a:r>
              <a:rPr lang="en-US" altLang="zh-CN" sz="2400" dirty="0">
                <a:sym typeface="Symbol" pitchFamily="18" charset="2"/>
              </a:rPr>
              <a:t>(O</a:t>
            </a:r>
            <a:r>
              <a:rPr lang="en-US" altLang="zh-CN" sz="2400" dirty="0"/>
              <a:t>-H</a:t>
            </a:r>
            <a:r>
              <a:rPr lang="en-US" altLang="zh-CN" sz="2400" dirty="0">
                <a:ea typeface="宋体" pitchFamily="2" charset="-122"/>
              </a:rPr>
              <a:t>···</a:t>
            </a:r>
            <a:r>
              <a:rPr lang="en-US" altLang="zh-CN" sz="2400" dirty="0">
                <a:sym typeface="Symbol" pitchFamily="18" charset="2"/>
              </a:rPr>
              <a:t>Cl)</a:t>
            </a:r>
            <a:r>
              <a:rPr lang="zh-CN" altLang="en-US" sz="2400" dirty="0">
                <a:sym typeface="Symbol" pitchFamily="18" charset="2"/>
              </a:rPr>
              <a:t>。</a:t>
            </a:r>
            <a:r>
              <a:rPr lang="en-US" altLang="zh-CN" sz="2400" dirty="0">
                <a:sym typeface="Symbol" pitchFamily="18" charset="2"/>
              </a:rPr>
              <a:t>O</a:t>
            </a:r>
            <a:r>
              <a:rPr lang="en-US" altLang="zh-CN" sz="2400" dirty="0"/>
              <a:t>-H</a:t>
            </a:r>
            <a:r>
              <a:rPr lang="en-US" altLang="zh-CN" sz="2400" dirty="0">
                <a:ea typeface="宋体" pitchFamily="2" charset="-122"/>
              </a:rPr>
              <a:t>···</a:t>
            </a:r>
            <a:r>
              <a:rPr lang="en-US" altLang="zh-CN" sz="2400" dirty="0">
                <a:sym typeface="Symbol" pitchFamily="18" charset="2"/>
              </a:rPr>
              <a:t>S</a:t>
            </a:r>
            <a:r>
              <a:rPr lang="zh-CN" altLang="en-US" sz="2400" dirty="0">
                <a:sym typeface="Symbol" pitchFamily="18" charset="2"/>
              </a:rPr>
              <a:t>氢键更弱。</a:t>
            </a:r>
            <a:r>
              <a:rPr lang="en-US" altLang="zh-CN" sz="2400" dirty="0">
                <a:sym typeface="Symbol" pitchFamily="18" charset="2"/>
              </a:rPr>
              <a:t>C</a:t>
            </a:r>
            <a:r>
              <a:rPr lang="zh-CN" altLang="en-US" sz="2400" dirty="0">
                <a:sym typeface="Symbol" pitchFamily="18" charset="2"/>
              </a:rPr>
              <a:t>因电负性甚小，一般不形成氢键。所以氢键的强弱与</a:t>
            </a:r>
            <a:r>
              <a:rPr lang="en-US" altLang="zh-CN" sz="2400" dirty="0">
                <a:sym typeface="Symbol" pitchFamily="18" charset="2"/>
              </a:rPr>
              <a:t>X, Y</a:t>
            </a:r>
            <a:r>
              <a:rPr lang="zh-CN" altLang="en-US" sz="2400" dirty="0">
                <a:sym typeface="Symbol" pitchFamily="18" charset="2"/>
              </a:rPr>
              <a:t>的电负性和半径大小有密切关系。</a:t>
            </a:r>
            <a:r>
              <a:rPr lang="zh-CN" altLang="en-US" sz="2400" dirty="0">
                <a:solidFill>
                  <a:schemeClr val="bg1"/>
                </a:solidFill>
                <a:sym typeface="Symbol" pitchFamily="18" charset="2"/>
              </a:rPr>
              <a:t> </a:t>
            </a:r>
          </a:p>
        </p:txBody>
      </p:sp>
    </p:spTree>
    <p:extLst>
      <p:ext uri="{BB962C8B-B14F-4D97-AF65-F5344CB8AC3E}">
        <p14:creationId xmlns:p14="http://schemas.microsoft.com/office/powerpoint/2010/main" val="1855777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5050A04-5922-9746-879A-9D275161D9ED}"/>
              </a:ext>
            </a:extLst>
          </p:cNvPr>
          <p:cNvPicPr>
            <a:picLocks noChangeAspect="1"/>
          </p:cNvPicPr>
          <p:nvPr/>
        </p:nvPicPr>
        <p:blipFill>
          <a:blip r:embed="rId2"/>
          <a:stretch>
            <a:fillRect/>
          </a:stretch>
        </p:blipFill>
        <p:spPr>
          <a:xfrm>
            <a:off x="3741782" y="2400300"/>
            <a:ext cx="5250361" cy="2457450"/>
          </a:xfrm>
          <a:prstGeom prst="rect">
            <a:avLst/>
          </a:prstGeom>
        </p:spPr>
      </p:pic>
      <p:sp>
        <p:nvSpPr>
          <p:cNvPr id="6" name="Text Box 2">
            <a:extLst>
              <a:ext uri="{FF2B5EF4-FFF2-40B4-BE49-F238E27FC236}">
                <a16:creationId xmlns:a16="http://schemas.microsoft.com/office/drawing/2014/main" id="{C84C4AEC-D876-6041-95DF-DECCFCD5791A}"/>
              </a:ext>
            </a:extLst>
          </p:cNvPr>
          <p:cNvSpPr txBox="1">
            <a:spLocks noChangeArrowheads="1"/>
          </p:cNvSpPr>
          <p:nvPr/>
        </p:nvSpPr>
        <p:spPr bwMode="auto">
          <a:xfrm>
            <a:off x="2357715" y="493512"/>
            <a:ext cx="57161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200" b="1" dirty="0">
                <a:solidFill>
                  <a:srgbClr val="CC3300"/>
                </a:solidFill>
                <a:effectLst>
                  <a:outerShdw blurRad="38100" dist="38100" dir="2700000" algn="tl">
                    <a:srgbClr val="C0C0C0"/>
                  </a:outerShdw>
                </a:effectLst>
                <a:latin typeface="微软雅黑" pitchFamily="34" charset="-122"/>
                <a:ea typeface="微软雅黑" pitchFamily="34" charset="-122"/>
              </a:rPr>
              <a:t>第二章   分子和晶体结构</a:t>
            </a:r>
          </a:p>
        </p:txBody>
      </p:sp>
      <p:sp>
        <p:nvSpPr>
          <p:cNvPr id="7" name="Text Box 3">
            <a:extLst>
              <a:ext uri="{FF2B5EF4-FFF2-40B4-BE49-F238E27FC236}">
                <a16:creationId xmlns:a16="http://schemas.microsoft.com/office/drawing/2014/main" id="{00A93A23-E633-7E43-9351-C8D9E3EAFE9E}"/>
              </a:ext>
            </a:extLst>
          </p:cNvPr>
          <p:cNvSpPr txBox="1">
            <a:spLocks noChangeArrowheads="1"/>
          </p:cNvSpPr>
          <p:nvPr/>
        </p:nvSpPr>
        <p:spPr bwMode="auto">
          <a:xfrm>
            <a:off x="264641" y="1456113"/>
            <a:ext cx="4289758" cy="340163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dirty="0">
                <a:ea typeface="Heiti SC Medium" pitchFamily="2" charset="-128"/>
                <a:cs typeface="Times New Roman" panose="02020603050405020304" pitchFamily="18" charset="0"/>
              </a:rPr>
              <a:t>2.1  </a:t>
            </a:r>
            <a:r>
              <a:rPr kumimoji="0" lang="zh-CN" altLang="en-US" dirty="0">
                <a:ea typeface="Heiti SC Medium" pitchFamily="2" charset="-128"/>
                <a:cs typeface="Times New Roman" panose="02020603050405020304" pitchFamily="18" charset="0"/>
              </a:rPr>
              <a:t>价键理论</a:t>
            </a:r>
            <a:r>
              <a:rPr kumimoji="0" lang="en-US" altLang="zh-CN" dirty="0">
                <a:ea typeface="Heiti SC Medium" pitchFamily="2" charset="-128"/>
                <a:cs typeface="Times New Roman" panose="02020603050405020304" pitchFamily="18" charset="0"/>
              </a:rPr>
              <a:t>-</a:t>
            </a:r>
            <a:r>
              <a:rPr kumimoji="0" lang="zh-CN" altLang="en-US" dirty="0">
                <a:ea typeface="Heiti SC Medium" pitchFamily="2" charset="-128"/>
                <a:cs typeface="Times New Roman" panose="02020603050405020304" pitchFamily="18" charset="0"/>
              </a:rPr>
              <a:t>离子键</a:t>
            </a:r>
          </a:p>
          <a:p>
            <a:pPr eaLnBrk="1" hangingPunct="1">
              <a:lnSpc>
                <a:spcPct val="130000"/>
              </a:lnSpc>
            </a:pPr>
            <a:r>
              <a:rPr kumimoji="0" lang="en-US" altLang="zh-CN" dirty="0">
                <a:ea typeface="Heiti SC Medium" pitchFamily="2" charset="-128"/>
                <a:cs typeface="Times New Roman" panose="02020603050405020304" pitchFamily="18" charset="0"/>
              </a:rPr>
              <a:t>2.2  </a:t>
            </a:r>
            <a:r>
              <a:rPr kumimoji="0" lang="zh-CN" altLang="en-US" dirty="0">
                <a:ea typeface="Heiti SC Medium" pitchFamily="2" charset="-128"/>
                <a:cs typeface="Times New Roman" panose="02020603050405020304" pitchFamily="18" charset="0"/>
              </a:rPr>
              <a:t>价键理论</a:t>
            </a:r>
            <a:r>
              <a:rPr kumimoji="0" lang="en-US" altLang="zh-CN" dirty="0">
                <a:ea typeface="Heiti SC Medium" pitchFamily="2" charset="-128"/>
                <a:cs typeface="Times New Roman" panose="02020603050405020304" pitchFamily="18" charset="0"/>
              </a:rPr>
              <a:t>-</a:t>
            </a:r>
            <a:r>
              <a:rPr kumimoji="0" lang="zh-CN" altLang="en-US" dirty="0">
                <a:ea typeface="Heiti SC Medium" pitchFamily="2" charset="-128"/>
                <a:cs typeface="Times New Roman" panose="02020603050405020304" pitchFamily="18" charset="0"/>
              </a:rPr>
              <a:t>共价键</a:t>
            </a:r>
          </a:p>
          <a:p>
            <a:pPr eaLnBrk="1" hangingPunct="1">
              <a:lnSpc>
                <a:spcPct val="130000"/>
              </a:lnSpc>
            </a:pPr>
            <a:r>
              <a:rPr kumimoji="0" lang="en-US" altLang="zh-CN" dirty="0">
                <a:ea typeface="Heiti SC Medium" pitchFamily="2" charset="-128"/>
                <a:cs typeface="Times New Roman" panose="02020603050405020304" pitchFamily="18" charset="0"/>
              </a:rPr>
              <a:t>2.3  </a:t>
            </a:r>
            <a:r>
              <a:rPr kumimoji="0" lang="zh-CN" altLang="en-US" dirty="0">
                <a:ea typeface="Heiti SC Medium" pitchFamily="2" charset="-128"/>
                <a:cs typeface="Times New Roman" panose="02020603050405020304" pitchFamily="18" charset="0"/>
              </a:rPr>
              <a:t>价层电子对互斥理论</a:t>
            </a:r>
          </a:p>
          <a:p>
            <a:pPr eaLnBrk="1" hangingPunct="1">
              <a:lnSpc>
                <a:spcPct val="130000"/>
              </a:lnSpc>
            </a:pPr>
            <a:r>
              <a:rPr kumimoji="0" lang="en-US" altLang="zh-CN" dirty="0">
                <a:effectLst>
                  <a:outerShdw blurRad="38100" dist="38100" dir="2700000" algn="tl">
                    <a:srgbClr val="C0C0C0"/>
                  </a:outerShdw>
                </a:effectLst>
                <a:ea typeface="Heiti SC Medium" pitchFamily="2" charset="-128"/>
                <a:cs typeface="Times New Roman" panose="02020603050405020304" pitchFamily="18" charset="0"/>
              </a:rPr>
              <a:t>2.4  </a:t>
            </a:r>
            <a:r>
              <a:rPr kumimoji="0" lang="zh-CN" altLang="en-US" dirty="0">
                <a:effectLst>
                  <a:outerShdw blurRad="38100" dist="38100" dir="2700000" algn="tl">
                    <a:srgbClr val="C0C0C0"/>
                  </a:outerShdw>
                </a:effectLst>
                <a:ea typeface="Heiti SC Medium" pitchFamily="2" charset="-128"/>
                <a:cs typeface="Times New Roman" panose="02020603050405020304" pitchFamily="18" charset="0"/>
              </a:rPr>
              <a:t>分子轨道理论</a:t>
            </a:r>
          </a:p>
          <a:p>
            <a:pPr eaLnBrk="1" hangingPunct="1">
              <a:lnSpc>
                <a:spcPct val="130000"/>
              </a:lnSpc>
            </a:pPr>
            <a:r>
              <a:rPr kumimoji="0" lang="en-US" altLang="zh-CN"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2.5</a:t>
            </a:r>
            <a:r>
              <a:rPr kumimoji="0" lang="zh-CN" altLang="en-US"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  金属键理论</a:t>
            </a:r>
          </a:p>
          <a:p>
            <a:pPr eaLnBrk="1" hangingPunct="1">
              <a:lnSpc>
                <a:spcPct val="130000"/>
              </a:lnSpc>
            </a:pPr>
            <a:r>
              <a:rPr kumimoji="0" lang="en-US" altLang="zh-CN"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2.6  </a:t>
            </a:r>
            <a:r>
              <a:rPr kumimoji="0" lang="zh-CN" altLang="en-US"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分子间作用力和氢键</a:t>
            </a:r>
            <a:endParaRPr kumimoji="0" lang="en-US" altLang="zh-CN"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endParaRPr>
          </a:p>
          <a:p>
            <a:pPr eaLnBrk="1" hangingPunct="1">
              <a:lnSpc>
                <a:spcPct val="130000"/>
              </a:lnSpc>
            </a:pPr>
            <a:r>
              <a:rPr kumimoji="0" lang="en-US" altLang="zh-CN"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2.7  </a:t>
            </a:r>
            <a:r>
              <a:rPr kumimoji="0" lang="zh-CN" altLang="en-US"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rPr>
              <a:t>晶体结构</a:t>
            </a:r>
            <a:endParaRPr kumimoji="0" lang="en-US" altLang="zh-CN" dirty="0">
              <a:solidFill>
                <a:srgbClr val="C00000"/>
              </a:solidFill>
              <a:effectLst>
                <a:outerShdw blurRad="38100" dist="38100" dir="2700000" algn="tl">
                  <a:srgbClr val="C0C0C0"/>
                </a:outerShdw>
              </a:effectLst>
              <a:ea typeface="Heiti SC Medium" pitchFamily="2" charset="-128"/>
              <a:cs typeface="Times New Roman" panose="02020603050405020304" pitchFamily="18" charset="0"/>
            </a:endParaRPr>
          </a:p>
        </p:txBody>
      </p:sp>
      <p:sp>
        <p:nvSpPr>
          <p:cNvPr id="3" name="圆角矩形 2">
            <a:extLst>
              <a:ext uri="{FF2B5EF4-FFF2-40B4-BE49-F238E27FC236}">
                <a16:creationId xmlns:a16="http://schemas.microsoft.com/office/drawing/2014/main" id="{819B72B9-83FE-644A-A50C-C03127F139A2}"/>
              </a:ext>
            </a:extLst>
          </p:cNvPr>
          <p:cNvSpPr/>
          <p:nvPr/>
        </p:nvSpPr>
        <p:spPr>
          <a:xfrm>
            <a:off x="4949073" y="2677213"/>
            <a:ext cx="2894028" cy="377072"/>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60D20918-699A-9142-9AC9-1294D46E18EA}"/>
              </a:ext>
            </a:extLst>
          </p:cNvPr>
          <p:cNvSpPr/>
          <p:nvPr/>
        </p:nvSpPr>
        <p:spPr>
          <a:xfrm>
            <a:off x="4375608" y="3809936"/>
            <a:ext cx="4136795" cy="809198"/>
          </a:xfrm>
          <a:prstGeom prst="roundRect">
            <a:avLst/>
          </a:prstGeom>
          <a:no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D06C1EB7-2F69-7C4E-86D4-52D10D8B858E}"/>
              </a:ext>
            </a:extLst>
          </p:cNvPr>
          <p:cNvSpPr/>
          <p:nvPr/>
        </p:nvSpPr>
        <p:spPr>
          <a:xfrm>
            <a:off x="5561595" y="3085426"/>
            <a:ext cx="1338826" cy="166822"/>
          </a:xfrm>
          <a:prstGeom prst="round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3289910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6236" name="Group 108"/>
          <p:cNvGraphicFramePr>
            <a:graphicFrameLocks noGrp="1"/>
          </p:cNvGraphicFramePr>
          <p:nvPr/>
        </p:nvGraphicFramePr>
        <p:xfrm>
          <a:off x="1043608" y="2003894"/>
          <a:ext cx="7344816" cy="4089402"/>
        </p:xfrm>
        <a:graphic>
          <a:graphicData uri="http://schemas.openxmlformats.org/drawingml/2006/table">
            <a:tbl>
              <a:tblPr/>
              <a:tblGrid>
                <a:gridCol w="1596699">
                  <a:extLst>
                    <a:ext uri="{9D8B030D-6E8A-4147-A177-3AD203B41FA5}">
                      <a16:colId xmlns:a16="http://schemas.microsoft.com/office/drawing/2014/main" val="20000"/>
                    </a:ext>
                  </a:extLst>
                </a:gridCol>
                <a:gridCol w="2155544">
                  <a:extLst>
                    <a:ext uri="{9D8B030D-6E8A-4147-A177-3AD203B41FA5}">
                      <a16:colId xmlns:a16="http://schemas.microsoft.com/office/drawing/2014/main" val="20001"/>
                    </a:ext>
                  </a:extLst>
                </a:gridCol>
                <a:gridCol w="1590046">
                  <a:extLst>
                    <a:ext uri="{9D8B030D-6E8A-4147-A177-3AD203B41FA5}">
                      <a16:colId xmlns:a16="http://schemas.microsoft.com/office/drawing/2014/main" val="20002"/>
                    </a:ext>
                  </a:extLst>
                </a:gridCol>
                <a:gridCol w="2002527">
                  <a:extLst>
                    <a:ext uri="{9D8B030D-6E8A-4147-A177-3AD203B41FA5}">
                      <a16:colId xmlns:a16="http://schemas.microsoft.com/office/drawing/2014/main" val="20003"/>
                    </a:ext>
                  </a:extLst>
                </a:gridCol>
              </a:tblGrid>
              <a:tr h="5302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2" charset="-122"/>
                        </a:rPr>
                        <a:t>氢键</a:t>
                      </a:r>
                    </a:p>
                  </a:txBody>
                  <a:tcPr marL="84406" marR="84406"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黑体" pitchFamily="2" charset="-122"/>
                        </a:rPr>
                        <a:t>键能</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/(kJ·mol</a:t>
                      </a:r>
                      <a:r>
                        <a:rPr kumimoji="1" lang="en-US" altLang="zh-CN" sz="2400" b="0" i="0" u="none" strike="noStrike" cap="none" normalizeH="0" baseline="30000">
                          <a:ln>
                            <a:noFill/>
                          </a:ln>
                          <a:solidFill>
                            <a:schemeClr val="tx1"/>
                          </a:solidFill>
                          <a:effectLst/>
                          <a:latin typeface="Times New Roman" pitchFamily="18" charset="0"/>
                          <a:ea typeface="黑体" pitchFamily="2" charset="-122"/>
                          <a:sym typeface="Symbol" pitchFamily="18" charset="2"/>
                        </a:rPr>
                        <a:t></a:t>
                      </a:r>
                      <a:r>
                        <a:rPr kumimoji="1" lang="en-US" altLang="zh-CN" sz="2400" b="0" i="0" u="none" strike="noStrike" cap="none" normalizeH="0" baseline="30000">
                          <a:ln>
                            <a:noFill/>
                          </a:ln>
                          <a:solidFill>
                            <a:schemeClr val="tx1"/>
                          </a:solidFill>
                          <a:effectLst/>
                          <a:latin typeface="Times New Roman" pitchFamily="18" charset="0"/>
                          <a:ea typeface="黑体" pitchFamily="2" charset="-122"/>
                        </a:rPr>
                        <a:t>1</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黑体" pitchFamily="2" charset="-122"/>
                        </a:rPr>
                        <a:t>键长</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/pm</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dirty="0">
                          <a:ln>
                            <a:noFill/>
                          </a:ln>
                          <a:solidFill>
                            <a:schemeClr val="tx1"/>
                          </a:solidFill>
                          <a:effectLst/>
                          <a:latin typeface="Times New Roman" pitchFamily="18" charset="0"/>
                          <a:ea typeface="黑体" pitchFamily="2" charset="-122"/>
                        </a:rPr>
                        <a:t>代表性化合物</a:t>
                      </a:r>
                    </a:p>
                  </a:txBody>
                  <a:tcPr marL="84406" marR="84406"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F-H···F</a:t>
                      </a:r>
                    </a:p>
                  </a:txBody>
                  <a:tcPr marL="84406" marR="84406"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28.1</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255</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(HF)</a:t>
                      </a:r>
                      <a:r>
                        <a:rPr kumimoji="1" lang="en-US" altLang="zh-CN" sz="2400" b="0" i="1" u="none" strike="noStrike" cap="none" normalizeH="0" baseline="-25000">
                          <a:ln>
                            <a:noFill/>
                          </a:ln>
                          <a:solidFill>
                            <a:schemeClr val="tx1"/>
                          </a:solidFill>
                          <a:effectLst/>
                          <a:latin typeface="Times New Roman" pitchFamily="18" charset="0"/>
                          <a:ea typeface="黑体" pitchFamily="2" charset="-122"/>
                        </a:rPr>
                        <a:t>n</a:t>
                      </a:r>
                    </a:p>
                  </a:txBody>
                  <a:tcPr marL="84406" marR="84406"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429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O-H···O</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18.8</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276</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黑体" pitchFamily="2" charset="-122"/>
                        </a:rPr>
                        <a:t>冰</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59531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400" b="0" i="0" u="none" strike="noStrike" cap="none" normalizeH="0" baseline="0">
                        <a:ln>
                          <a:noFill/>
                        </a:ln>
                        <a:solidFill>
                          <a:schemeClr val="tx1"/>
                        </a:solidFill>
                        <a:effectLst/>
                        <a:latin typeface="Times New Roman" pitchFamily="18" charset="0"/>
                        <a:ea typeface="黑体" pitchFamily="2" charset="-122"/>
                      </a:endParaRP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25.9</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266</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latin typeface="Times New Roman" pitchFamily="18" charset="0"/>
                          <a:ea typeface="黑体" pitchFamily="2" charset="-122"/>
                        </a:rPr>
                        <a:t>甲醇</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a:t>
                      </a:r>
                      <a:r>
                        <a:rPr kumimoji="1" lang="zh-CN" altLang="en-US" sz="2400" b="0" i="0" u="none" strike="noStrike" cap="none" normalizeH="0" baseline="0">
                          <a:ln>
                            <a:noFill/>
                          </a:ln>
                          <a:solidFill>
                            <a:schemeClr val="tx1"/>
                          </a:solidFill>
                          <a:effectLst/>
                          <a:latin typeface="Times New Roman" pitchFamily="18" charset="0"/>
                          <a:ea typeface="黑体" pitchFamily="2" charset="-122"/>
                        </a:rPr>
                        <a:t>乙醇</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N-H···F</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20.9</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268</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NH</a:t>
                      </a:r>
                      <a:r>
                        <a:rPr kumimoji="1" lang="en-US" altLang="zh-CN" sz="2400" b="0" i="0" u="none" strike="noStrike" cap="none" normalizeH="0" baseline="-25000">
                          <a:ln>
                            <a:noFill/>
                          </a:ln>
                          <a:solidFill>
                            <a:schemeClr val="tx1"/>
                          </a:solidFill>
                          <a:effectLst/>
                          <a:latin typeface="Times New Roman" pitchFamily="18" charset="0"/>
                          <a:ea typeface="黑体" pitchFamily="2" charset="-122"/>
                        </a:rPr>
                        <a:t>4</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F</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579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N-H···O</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20.9</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286</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CH</a:t>
                      </a:r>
                      <a:r>
                        <a:rPr kumimoji="1" lang="en-US" altLang="zh-CN" sz="2400" b="0" i="0" u="none" strike="noStrike" cap="none" normalizeH="0" baseline="-25000">
                          <a:ln>
                            <a:noFill/>
                          </a:ln>
                          <a:solidFill>
                            <a:schemeClr val="tx1"/>
                          </a:solidFill>
                          <a:effectLst/>
                          <a:latin typeface="Times New Roman" pitchFamily="18" charset="0"/>
                          <a:ea typeface="黑体" pitchFamily="2" charset="-122"/>
                        </a:rPr>
                        <a:t>3</a:t>
                      </a:r>
                      <a:r>
                        <a:rPr kumimoji="1" lang="en-US" altLang="zh-CN" sz="2400" b="0" i="0" u="none" strike="noStrike" cap="none" normalizeH="0" baseline="0">
                          <a:ln>
                            <a:noFill/>
                          </a:ln>
                          <a:solidFill>
                            <a:schemeClr val="tx1"/>
                          </a:solidFill>
                          <a:effectLst/>
                          <a:latin typeface="Times New Roman" pitchFamily="18" charset="0"/>
                          <a:ea typeface="黑体" pitchFamily="2" charset="-122"/>
                        </a:rPr>
                        <a:t>CONH</a:t>
                      </a:r>
                      <a:r>
                        <a:rPr kumimoji="1" lang="en-US" altLang="zh-CN" sz="2400" b="0" i="0" u="none" strike="noStrike" cap="none" normalizeH="0" baseline="-25000">
                          <a:ln>
                            <a:noFill/>
                          </a:ln>
                          <a:solidFill>
                            <a:schemeClr val="tx1"/>
                          </a:solidFill>
                          <a:effectLst/>
                          <a:latin typeface="Times New Roman" pitchFamily="18" charset="0"/>
                          <a:ea typeface="黑体" pitchFamily="2" charset="-122"/>
                        </a:rPr>
                        <a:t>2</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N-H···N</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5.4</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latin typeface="Times New Roman" pitchFamily="18" charset="0"/>
                          <a:ea typeface="黑体" pitchFamily="2" charset="-122"/>
                        </a:rPr>
                        <a:t>338</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latin typeface="Times New Roman" pitchFamily="18" charset="0"/>
                          <a:ea typeface="黑体" pitchFamily="2" charset="-122"/>
                        </a:rPr>
                        <a:t>NH</a:t>
                      </a:r>
                      <a:r>
                        <a:rPr kumimoji="1" lang="en-US" altLang="zh-CN" sz="2400" b="0" i="0" u="none" strike="noStrike" cap="none" normalizeH="0" baseline="-25000" dirty="0">
                          <a:ln>
                            <a:noFill/>
                          </a:ln>
                          <a:solidFill>
                            <a:schemeClr val="tx1"/>
                          </a:solidFill>
                          <a:effectLst/>
                          <a:latin typeface="Times New Roman" pitchFamily="18" charset="0"/>
                          <a:ea typeface="黑体" pitchFamily="2" charset="-122"/>
                        </a:rPr>
                        <a:t>3</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587251" name="Text Box 51"/>
          <p:cNvSpPr txBox="1">
            <a:spLocks noChangeArrowheads="1"/>
          </p:cNvSpPr>
          <p:nvPr/>
        </p:nvSpPr>
        <p:spPr bwMode="auto">
          <a:xfrm>
            <a:off x="2693242" y="1177911"/>
            <a:ext cx="3791423" cy="523220"/>
          </a:xfrm>
          <a:prstGeom prst="rect">
            <a:avLst/>
          </a:prstGeom>
          <a:noFill/>
          <a:ln w="9525">
            <a:noFill/>
            <a:miter lim="800000"/>
            <a:headEnd/>
            <a:tailEnd/>
          </a:ln>
          <a:effectLst/>
        </p:spPr>
        <p:txBody>
          <a:bodyPr wrap="none">
            <a:spAutoFit/>
          </a:bodyPr>
          <a:lstStyle/>
          <a:p>
            <a:pPr algn="ctr">
              <a:defRPr/>
            </a:pPr>
            <a:r>
              <a:rPr kumimoji="0" lang="zh-CN" altLang="en-US" sz="2800" dirty="0">
                <a:latin typeface="SimHei" panose="02010609060101010101" pitchFamily="49" charset="-122"/>
                <a:ea typeface="SimHei" panose="02010609060101010101" pitchFamily="49" charset="-122"/>
              </a:rPr>
              <a:t>一些氢键的键能和键长</a:t>
            </a:r>
          </a:p>
        </p:txBody>
      </p:sp>
      <p:sp>
        <p:nvSpPr>
          <p:cNvPr id="5" name="Rectangle 5"/>
          <p:cNvSpPr>
            <a:spLocks noChangeArrowheads="1"/>
          </p:cNvSpPr>
          <p:nvPr/>
        </p:nvSpPr>
        <p:spPr bwMode="auto">
          <a:xfrm>
            <a:off x="3407763" y="257274"/>
            <a:ext cx="2460381"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氢键的特征</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1514F49C-085E-06A8-84DA-D4875FBD9CF2}"/>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30</a:t>
            </a:fld>
            <a:endParaRPr lang="en-US" altLang="zh-CN" dirty="0"/>
          </a:p>
        </p:txBody>
      </p:sp>
    </p:spTree>
    <p:extLst>
      <p:ext uri="{BB962C8B-B14F-4D97-AF65-F5344CB8AC3E}">
        <p14:creationId xmlns:p14="http://schemas.microsoft.com/office/powerpoint/2010/main" val="2688210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8226" name="Text Box 2"/>
          <p:cNvSpPr txBox="1">
            <a:spLocks noChangeArrowheads="1"/>
          </p:cNvSpPr>
          <p:nvPr/>
        </p:nvSpPr>
        <p:spPr bwMode="auto">
          <a:xfrm>
            <a:off x="323528" y="1149757"/>
            <a:ext cx="8568952" cy="465121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10000"/>
              </a:lnSpc>
              <a:spcBef>
                <a:spcPts val="1200"/>
              </a:spcBef>
            </a:pPr>
            <a:r>
              <a:rPr lang="en-US" altLang="zh-CN" sz="2800" dirty="0">
                <a:latin typeface="SimHei" panose="02010609060101010101" pitchFamily="49" charset="-122"/>
                <a:ea typeface="SimHei" panose="02010609060101010101" pitchFamily="49" charset="-122"/>
              </a:rPr>
              <a:t>(2) </a:t>
            </a:r>
            <a:r>
              <a:rPr lang="zh-CN" altLang="en-US" sz="2800" dirty="0">
                <a:latin typeface="SimHei" panose="02010609060101010101" pitchFamily="49" charset="-122"/>
                <a:ea typeface="SimHei" panose="02010609060101010101" pitchFamily="49" charset="-122"/>
              </a:rPr>
              <a:t>氢键具有方向性和饱和性</a:t>
            </a:r>
          </a:p>
          <a:p>
            <a:pPr>
              <a:lnSpc>
                <a:spcPct val="110000"/>
              </a:lnSpc>
              <a:spcBef>
                <a:spcPts val="1200"/>
              </a:spcBef>
            </a:pPr>
            <a:r>
              <a:rPr lang="zh-CN" altLang="en-US" dirty="0">
                <a:solidFill>
                  <a:schemeClr val="bg1"/>
                </a:solidFill>
              </a:rPr>
              <a:t>        </a:t>
            </a:r>
            <a:r>
              <a:rPr lang="zh-CN" altLang="en-US" dirty="0"/>
              <a:t>氢键中</a:t>
            </a:r>
            <a:r>
              <a:rPr lang="en-US" altLang="zh-CN" dirty="0"/>
              <a:t>X</a:t>
            </a:r>
            <a:r>
              <a:rPr lang="zh-CN" altLang="en-US" dirty="0"/>
              <a:t>、</a:t>
            </a:r>
            <a:r>
              <a:rPr lang="en-US" altLang="zh-CN" dirty="0"/>
              <a:t>H</a:t>
            </a:r>
            <a:r>
              <a:rPr lang="zh-CN" altLang="en-US" dirty="0"/>
              <a:t>、</a:t>
            </a:r>
            <a:r>
              <a:rPr lang="en-US" altLang="zh-CN" dirty="0"/>
              <a:t>Y</a:t>
            </a:r>
            <a:r>
              <a:rPr lang="zh-CN" altLang="en-US" dirty="0"/>
              <a:t>三原子一般是在一条直线上，由于</a:t>
            </a:r>
            <a:r>
              <a:rPr lang="en-US" altLang="zh-CN" dirty="0"/>
              <a:t>H</a:t>
            </a:r>
            <a:r>
              <a:rPr lang="zh-CN" altLang="en-US" dirty="0"/>
              <a:t>原子体积很小，为了减少</a:t>
            </a:r>
            <a:r>
              <a:rPr lang="en-US" altLang="zh-CN" dirty="0"/>
              <a:t>X</a:t>
            </a:r>
            <a:r>
              <a:rPr lang="zh-CN" altLang="en-US" dirty="0"/>
              <a:t>和</a:t>
            </a:r>
            <a:r>
              <a:rPr lang="en-US" altLang="zh-CN" dirty="0"/>
              <a:t>Y</a:t>
            </a:r>
            <a:r>
              <a:rPr lang="zh-CN" altLang="en-US" dirty="0"/>
              <a:t>之间的斥力，它们尽量远离，键角接近</a:t>
            </a:r>
            <a:r>
              <a:rPr lang="en-US" altLang="zh-CN" dirty="0"/>
              <a:t>180</a:t>
            </a:r>
            <a:r>
              <a:rPr lang="en-US" altLang="zh-CN" dirty="0">
                <a:sym typeface="Symbol" pitchFamily="18" charset="2"/>
              </a:rPr>
              <a:t></a:t>
            </a:r>
            <a:r>
              <a:rPr lang="zh-CN" altLang="en-US" dirty="0"/>
              <a:t>，这就是氢键的方向性。</a:t>
            </a:r>
          </a:p>
          <a:p>
            <a:pPr>
              <a:lnSpc>
                <a:spcPct val="110000"/>
              </a:lnSpc>
              <a:spcBef>
                <a:spcPts val="1200"/>
              </a:spcBef>
            </a:pPr>
            <a:r>
              <a:rPr lang="zh-CN" altLang="en-US" dirty="0"/>
              <a:t>        由于氢原子的体积很小，它与较大的</a:t>
            </a:r>
            <a:r>
              <a:rPr lang="en-US" altLang="zh-CN" dirty="0"/>
              <a:t>X</a:t>
            </a:r>
            <a:r>
              <a:rPr lang="zh-CN" altLang="en-US" dirty="0"/>
              <a:t>、</a:t>
            </a:r>
            <a:r>
              <a:rPr lang="en-US" altLang="zh-CN" dirty="0"/>
              <a:t>Y</a:t>
            </a:r>
            <a:r>
              <a:rPr lang="zh-CN" altLang="en-US" dirty="0"/>
              <a:t>接触后，另一个较大的原子</a:t>
            </a:r>
            <a:r>
              <a:rPr lang="en-US" altLang="zh-CN" dirty="0"/>
              <a:t>Y</a:t>
            </a:r>
            <a:r>
              <a:rPr lang="zh-CN" altLang="en-US" dirty="0"/>
              <a:t>就难于再向它靠近，所以氢键中氢的配位数一般是</a:t>
            </a:r>
            <a:r>
              <a:rPr lang="en-US" altLang="zh-CN" dirty="0"/>
              <a:t>2</a:t>
            </a:r>
            <a:r>
              <a:rPr lang="zh-CN" altLang="en-US" dirty="0"/>
              <a:t>，这就是氢键的饱和性。</a:t>
            </a:r>
          </a:p>
          <a:p>
            <a:pPr>
              <a:lnSpc>
                <a:spcPct val="110000"/>
              </a:lnSpc>
              <a:spcBef>
                <a:spcPts val="1200"/>
              </a:spcBef>
            </a:pPr>
            <a:r>
              <a:rPr lang="zh-CN" altLang="en-US" dirty="0">
                <a:sym typeface="Symbol" pitchFamily="18" charset="2"/>
              </a:rPr>
              <a:t>        根据氢键的特征，一般认为</a:t>
            </a:r>
            <a:r>
              <a:rPr lang="zh-CN" altLang="en-US" dirty="0">
                <a:solidFill>
                  <a:srgbClr val="0000FF"/>
                </a:solidFill>
                <a:sym typeface="Symbol" pitchFamily="18" charset="2"/>
              </a:rPr>
              <a:t>氢键的本质是一种较强的具有方向性的静电引力。从键能来看，它属于范德华力的范畴，但它具有方向性和饱和性</a:t>
            </a:r>
            <a:r>
              <a:rPr lang="zh-CN" altLang="en-US" dirty="0">
                <a:sym typeface="Symbol" pitchFamily="18" charset="2"/>
              </a:rPr>
              <a:t>。</a:t>
            </a:r>
          </a:p>
        </p:txBody>
      </p:sp>
      <p:sp>
        <p:nvSpPr>
          <p:cNvPr id="4" name="Rectangle 5"/>
          <p:cNvSpPr>
            <a:spLocks noChangeArrowheads="1"/>
          </p:cNvSpPr>
          <p:nvPr/>
        </p:nvSpPr>
        <p:spPr bwMode="auto">
          <a:xfrm>
            <a:off x="3407763" y="257274"/>
            <a:ext cx="2460381"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氢键的特征</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9B0C4936-A44D-A34E-CBB9-5393CD2AC87A}"/>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31</a:t>
            </a:fld>
            <a:endParaRPr lang="en-US" altLang="zh-CN" dirty="0"/>
          </a:p>
        </p:txBody>
      </p:sp>
    </p:spTree>
    <p:extLst>
      <p:ext uri="{BB962C8B-B14F-4D97-AF65-F5344CB8AC3E}">
        <p14:creationId xmlns:p14="http://schemas.microsoft.com/office/powerpoint/2010/main" val="8527856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9250" name="Rectangle 2"/>
          <p:cNvSpPr>
            <a:spLocks noGrp="1" noChangeArrowheads="1"/>
          </p:cNvSpPr>
          <p:nvPr>
            <p:ph type="title" idx="4294967295"/>
          </p:nvPr>
        </p:nvSpPr>
        <p:spPr>
          <a:xfrm>
            <a:off x="1331640" y="1083697"/>
            <a:ext cx="5978769" cy="792162"/>
          </a:xfrm>
        </p:spPr>
        <p:txBody>
          <a:bodyPr lIns="92075" tIns="46038" rIns="92075" bIns="46038"/>
          <a:lstStyle/>
          <a:p>
            <a:r>
              <a:rPr lang="en-US" altLang="zh-CN" sz="2400" dirty="0">
                <a:solidFill>
                  <a:schemeClr val="tx1"/>
                </a:solidFill>
                <a:effectLst>
                  <a:outerShdw blurRad="38100" dist="38100" dir="2700000" algn="tl">
                    <a:srgbClr val="C0C0C0"/>
                  </a:outerShdw>
                </a:effectLst>
                <a:latin typeface="Times New Roman" panose="02020603050405020304" pitchFamily="18" charset="0"/>
                <a:ea typeface="SimHei" panose="02010609060101010101" pitchFamily="49" charset="-122"/>
                <a:cs typeface="Times New Roman" panose="02020603050405020304" pitchFamily="18" charset="0"/>
              </a:rPr>
              <a:t>HF</a:t>
            </a:r>
            <a:r>
              <a:rPr lang="zh-CN" altLang="en-US" sz="2400" dirty="0">
                <a:solidFill>
                  <a:schemeClr val="tx1"/>
                </a:solidFill>
                <a:effectLst>
                  <a:outerShdw blurRad="38100" dist="38100" dir="2700000" algn="tl">
                    <a:srgbClr val="C0C0C0"/>
                  </a:outerShdw>
                </a:effectLst>
                <a:latin typeface="Times New Roman" panose="02020603050405020304" pitchFamily="18" charset="0"/>
                <a:ea typeface="SimHei" panose="02010609060101010101" pitchFamily="49" charset="-122"/>
                <a:cs typeface="Times New Roman" panose="02020603050405020304" pitchFamily="18" charset="0"/>
              </a:rPr>
              <a:t>气体中的氢键</a:t>
            </a:r>
            <a:endParaRPr lang="en-CA" altLang="zh-CN" sz="2400" dirty="0">
              <a:solidFill>
                <a:schemeClr val="tx1"/>
              </a:solidFill>
              <a:effectLst>
                <a:outerShdw blurRad="38100" dist="38100" dir="2700000" algn="tl">
                  <a:srgbClr val="C0C0C0"/>
                </a:outerShdw>
              </a:effectLst>
              <a:latin typeface="Times New Roman" panose="02020603050405020304" pitchFamily="18" charset="0"/>
              <a:ea typeface="SimHei" panose="02010609060101010101" pitchFamily="49" charset="-122"/>
              <a:cs typeface="Times New Roman" panose="02020603050405020304" pitchFamily="18" charset="0"/>
            </a:endParaRPr>
          </a:p>
        </p:txBody>
      </p:sp>
      <p:pic>
        <p:nvPicPr>
          <p:cNvPr id="178179" name="Picture 3" descr="FG13_28"/>
          <p:cNvPicPr>
            <a:picLocks noGrp="1" noChangeAspect="1" noChangeArrowheads="1"/>
          </p:cNvPicPr>
          <p:nvPr>
            <p:ph sz="half" idx="4294967295"/>
          </p:nvPr>
        </p:nvPicPr>
        <p:blipFill>
          <a:blip r:embed="rId2" cstate="print">
            <a:extLst>
              <a:ext uri="{28A0092B-C50C-407E-A947-70E740481C1C}">
                <a14:useLocalDpi xmlns:a14="http://schemas.microsoft.com/office/drawing/2010/main"/>
              </a:ext>
            </a:extLst>
          </a:blip>
          <a:srcRect/>
          <a:stretch>
            <a:fillRect/>
          </a:stretch>
        </p:blipFill>
        <p:spPr>
          <a:xfrm>
            <a:off x="5436096" y="2132856"/>
            <a:ext cx="2021044" cy="2410322"/>
          </a:xfrm>
          <a:noFill/>
        </p:spPr>
      </p:pic>
      <p:pic>
        <p:nvPicPr>
          <p:cNvPr id="178180" name="Picture 4" descr="FG13_28_01UN"/>
          <p:cNvPicPr>
            <a:picLocks noGrp="1" noChangeAspect="1" noChangeArrowheads="1"/>
          </p:cNvPicPr>
          <p:nvPr>
            <p:ph sz="half" idx="4294967295"/>
          </p:nvPr>
        </p:nvPicPr>
        <p:blipFill>
          <a:blip r:embed="rId3" cstate="print">
            <a:extLst>
              <a:ext uri="{28A0092B-C50C-407E-A947-70E740481C1C}">
                <a14:useLocalDpi xmlns:a14="http://schemas.microsoft.com/office/drawing/2010/main"/>
              </a:ext>
            </a:extLst>
          </a:blip>
          <a:srcRect/>
          <a:stretch>
            <a:fillRect/>
          </a:stretch>
        </p:blipFill>
        <p:spPr>
          <a:xfrm>
            <a:off x="1331640" y="2117297"/>
            <a:ext cx="2413927" cy="2194297"/>
          </a:xfrm>
          <a:noFill/>
        </p:spPr>
      </p:pic>
      <p:sp>
        <p:nvSpPr>
          <p:cNvPr id="1589253" name="Text Box 5"/>
          <p:cNvSpPr txBox="1">
            <a:spLocks noChangeArrowheads="1"/>
          </p:cNvSpPr>
          <p:nvPr/>
        </p:nvSpPr>
        <p:spPr bwMode="auto">
          <a:xfrm>
            <a:off x="5034535" y="4572094"/>
            <a:ext cx="2592288" cy="391710"/>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20000"/>
              </a:lnSpc>
            </a:pPr>
            <a:r>
              <a:rPr kumimoji="0" lang="zh-CN" altLang="en-US" sz="1800" b="1" dirty="0">
                <a:latin typeface="Arial" charset="0"/>
              </a:rPr>
              <a:t>环状</a:t>
            </a:r>
            <a:r>
              <a:rPr kumimoji="0" lang="en-US" altLang="zh-CN" sz="1800" b="1" dirty="0">
                <a:latin typeface="Arial" charset="0"/>
              </a:rPr>
              <a:t>(HF)</a:t>
            </a:r>
            <a:r>
              <a:rPr kumimoji="0" lang="en-US" altLang="zh-CN" sz="1800" b="1" baseline="-25000" dirty="0">
                <a:latin typeface="Arial" charset="0"/>
              </a:rPr>
              <a:t>6 </a:t>
            </a:r>
            <a:r>
              <a:rPr kumimoji="0" lang="zh-CN" altLang="en-US" sz="1800" b="1" dirty="0">
                <a:latin typeface="Arial" charset="0"/>
              </a:rPr>
              <a:t>结构</a:t>
            </a:r>
            <a:endParaRPr kumimoji="0" lang="en-US" altLang="zh-CN" sz="1800" b="1" dirty="0">
              <a:latin typeface="Arial" charset="0"/>
            </a:endParaRPr>
          </a:p>
        </p:txBody>
      </p:sp>
      <p:sp>
        <p:nvSpPr>
          <p:cNvPr id="1589254" name="Text Box 6"/>
          <p:cNvSpPr txBox="1">
            <a:spLocks noChangeArrowheads="1"/>
          </p:cNvSpPr>
          <p:nvPr/>
        </p:nvSpPr>
        <p:spPr bwMode="auto">
          <a:xfrm>
            <a:off x="1369303" y="4553032"/>
            <a:ext cx="2520280" cy="369332"/>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1800" b="1" dirty="0">
                <a:latin typeface="Arial" charset="0"/>
              </a:rPr>
              <a:t>HF</a:t>
            </a:r>
            <a:r>
              <a:rPr kumimoji="0" lang="zh-CN" altLang="en-US" sz="1800" b="1" dirty="0">
                <a:latin typeface="Arial" charset="0"/>
              </a:rPr>
              <a:t>的电子密度分布</a:t>
            </a:r>
            <a:endParaRPr kumimoji="0" lang="en-US" altLang="zh-CN" sz="1800" b="1" dirty="0">
              <a:latin typeface="Arial" charset="0"/>
            </a:endParaRPr>
          </a:p>
        </p:txBody>
      </p:sp>
      <p:sp>
        <p:nvSpPr>
          <p:cNvPr id="10" name="Rectangle 5"/>
          <p:cNvSpPr>
            <a:spLocks noChangeArrowheads="1"/>
          </p:cNvSpPr>
          <p:nvPr/>
        </p:nvSpPr>
        <p:spPr bwMode="auto">
          <a:xfrm>
            <a:off x="3407763" y="257274"/>
            <a:ext cx="2460381"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氢键的特征</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D9F2FE37-089D-DF5B-5F3D-6907EFA017D6}"/>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32</a:t>
            </a:fld>
            <a:endParaRPr lang="en-US" altLang="zh-CN" dirty="0"/>
          </a:p>
        </p:txBody>
      </p:sp>
    </p:spTree>
    <p:extLst>
      <p:ext uri="{BB962C8B-B14F-4D97-AF65-F5344CB8AC3E}">
        <p14:creationId xmlns:p14="http://schemas.microsoft.com/office/powerpoint/2010/main" val="2769395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0E6203CC-96DA-467E-9B43-270BC45545BF}" type="slidenum">
              <a:rPr lang="zh-CN" altLang="en-US"/>
              <a:pPr/>
              <a:t>33</a:t>
            </a:fld>
            <a:endParaRPr lang="en-US" altLang="zh-CN"/>
          </a:p>
        </p:txBody>
      </p:sp>
      <p:sp>
        <p:nvSpPr>
          <p:cNvPr id="1590274" name="Rectangle 2"/>
          <p:cNvSpPr>
            <a:spLocks noGrp="1" noChangeArrowheads="1"/>
          </p:cNvSpPr>
          <p:nvPr>
            <p:ph type="title" idx="4294967295"/>
          </p:nvPr>
        </p:nvSpPr>
        <p:spPr>
          <a:xfrm>
            <a:off x="1187624" y="195673"/>
            <a:ext cx="6416540" cy="468287"/>
          </a:xfrm>
        </p:spPr>
        <p:txBody>
          <a:bodyPr lIns="92075" tIns="46038" rIns="92075" bIns="46038"/>
          <a:lstStyle/>
          <a:p>
            <a:r>
              <a:rPr lang="zh-CN" altLang="en-US" sz="2400" b="0" dirty="0">
                <a:latin typeface="SimHei" panose="02010609060101010101" pitchFamily="49" charset="-122"/>
                <a:ea typeface="SimHei" panose="02010609060101010101" pitchFamily="49" charset="-122"/>
              </a:rPr>
              <a:t>水中的氢键</a:t>
            </a:r>
            <a:endParaRPr lang="en-CA" altLang="zh-CN" sz="2400" b="0" dirty="0">
              <a:latin typeface="SimHei" panose="02010609060101010101" pitchFamily="49" charset="-122"/>
              <a:ea typeface="SimHei" panose="02010609060101010101" pitchFamily="49" charset="-122"/>
            </a:endParaRPr>
          </a:p>
        </p:txBody>
      </p:sp>
      <p:pic>
        <p:nvPicPr>
          <p:cNvPr id="179203" name="Picture 3" descr="FG13_29"/>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280920" y="836712"/>
            <a:ext cx="4840958" cy="2257401"/>
          </a:xfrm>
          <a:noFill/>
        </p:spPr>
      </p:pic>
      <p:sp>
        <p:nvSpPr>
          <p:cNvPr id="1590276" name="Text Box 4"/>
          <p:cNvSpPr txBox="1">
            <a:spLocks noChangeArrowheads="1"/>
          </p:cNvSpPr>
          <p:nvPr/>
        </p:nvSpPr>
        <p:spPr bwMode="auto">
          <a:xfrm>
            <a:off x="117627" y="3266865"/>
            <a:ext cx="8937787" cy="949362"/>
          </a:xfrm>
          <a:prstGeom prst="rect">
            <a:avLst/>
          </a:prstGeom>
          <a:noFill/>
          <a:ln w="9525" algn="ctr">
            <a:noFill/>
            <a:miter lim="800000"/>
            <a:headEnd/>
            <a:tailEnd/>
          </a:ln>
          <a:effectLst/>
        </p:spPr>
        <p:txBody>
          <a:bodyPr wrap="square">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ts val="0"/>
              </a:spcBef>
              <a:buFontTx/>
              <a:buAutoNum type="alphaLcParenBoth"/>
            </a:pPr>
            <a:r>
              <a:rPr kumimoji="0" lang="zh-CN" altLang="en-US" sz="1600" b="1" dirty="0">
                <a:latin typeface="Arial" charset="0"/>
                <a:ea typeface="宋体" pitchFamily="2" charset="-122"/>
              </a:rPr>
              <a:t>气态水。水通过氢键相互连接成四面体构型。每个氢原子和两个氧相连。</a:t>
            </a:r>
            <a:r>
              <a:rPr kumimoji="0" lang="en-US" altLang="zh-CN" sz="1600" b="1" dirty="0">
                <a:latin typeface="Arial" charset="0"/>
                <a:ea typeface="宋体" pitchFamily="2" charset="-122"/>
              </a:rPr>
              <a:t>(100pm</a:t>
            </a:r>
            <a:r>
              <a:rPr kumimoji="0" lang="zh-CN" altLang="en-US" sz="1600" b="1" dirty="0">
                <a:latin typeface="Arial" charset="0"/>
                <a:ea typeface="宋体" pitchFamily="2" charset="-122"/>
              </a:rPr>
              <a:t>和</a:t>
            </a:r>
            <a:r>
              <a:rPr kumimoji="0" lang="en-US" altLang="zh-CN" sz="1600" b="1" dirty="0">
                <a:latin typeface="Arial" charset="0"/>
                <a:ea typeface="宋体" pitchFamily="2" charset="-122"/>
              </a:rPr>
              <a:t> (180pm)</a:t>
            </a:r>
          </a:p>
          <a:p>
            <a:pPr>
              <a:lnSpc>
                <a:spcPct val="120000"/>
              </a:lnSpc>
              <a:spcBef>
                <a:spcPts val="0"/>
              </a:spcBef>
              <a:buFontTx/>
              <a:buAutoNum type="alphaLcParenBoth"/>
            </a:pPr>
            <a:r>
              <a:rPr kumimoji="0" lang="zh-CN" altLang="en-CA" sz="1600" b="1" dirty="0">
                <a:latin typeface="Arial" charset="0"/>
                <a:ea typeface="宋体" pitchFamily="2" charset="-122"/>
                <a:cs typeface="Times New Roman" pitchFamily="18" charset="0"/>
              </a:rPr>
              <a:t>晶态</a:t>
            </a:r>
            <a:r>
              <a:rPr kumimoji="0" lang="zh-CN" altLang="en-US" sz="1600" b="1" dirty="0">
                <a:latin typeface="Arial" charset="0"/>
                <a:ea typeface="宋体" pitchFamily="2" charset="-122"/>
                <a:cs typeface="Times New Roman" pitchFamily="18" charset="0"/>
              </a:rPr>
              <a:t>水（冰）。形成类似雪花的六边形结构。</a:t>
            </a:r>
            <a:endParaRPr kumimoji="0" lang="en-US" altLang="zh-CN" sz="1600" b="1" dirty="0">
              <a:latin typeface="Arial" charset="0"/>
              <a:ea typeface="宋体" pitchFamily="2" charset="-122"/>
            </a:endParaRPr>
          </a:p>
          <a:p>
            <a:pPr>
              <a:lnSpc>
                <a:spcPct val="120000"/>
              </a:lnSpc>
              <a:spcBef>
                <a:spcPts val="0"/>
              </a:spcBef>
              <a:buFontTx/>
              <a:buAutoNum type="alphaLcParenBoth"/>
            </a:pPr>
            <a:r>
              <a:rPr kumimoji="0" lang="zh-CN" altLang="en-CA" sz="1600" b="1" dirty="0">
                <a:latin typeface="Arial" charset="0"/>
                <a:ea typeface="宋体" pitchFamily="2" charset="-122"/>
              </a:rPr>
              <a:t>液态水</a:t>
            </a:r>
            <a:r>
              <a:rPr kumimoji="0" lang="zh-CN" altLang="en-US" sz="1600" b="1" dirty="0">
                <a:latin typeface="Arial" charset="0"/>
                <a:ea typeface="宋体" pitchFamily="2" charset="-122"/>
              </a:rPr>
              <a:t>。每个水和近邻的几个水分子相连。因此水具有比冰更大的密度。</a:t>
            </a:r>
            <a:endParaRPr kumimoji="0" lang="en-CA" altLang="zh-CN" sz="1600" b="1" dirty="0">
              <a:latin typeface="Arial" charset="0"/>
              <a:ea typeface="宋体" pitchFamily="2" charset="-122"/>
            </a:endParaRPr>
          </a:p>
        </p:txBody>
      </p:sp>
      <p:sp>
        <p:nvSpPr>
          <p:cNvPr id="2" name="文本框 1">
            <a:extLst>
              <a:ext uri="{FF2B5EF4-FFF2-40B4-BE49-F238E27FC236}">
                <a16:creationId xmlns:a16="http://schemas.microsoft.com/office/drawing/2014/main" id="{DB8701EB-E4D6-E046-B977-50308B2405B6}"/>
              </a:ext>
            </a:extLst>
          </p:cNvPr>
          <p:cNvSpPr txBox="1"/>
          <p:nvPr/>
        </p:nvSpPr>
        <p:spPr>
          <a:xfrm>
            <a:off x="3707904" y="6072350"/>
            <a:ext cx="4493538" cy="461665"/>
          </a:xfrm>
          <a:prstGeom prst="rect">
            <a:avLst/>
          </a:prstGeom>
          <a:noFill/>
        </p:spPr>
        <p:txBody>
          <a:bodyPr wrap="none" rtlCol="0">
            <a:spAutoFit/>
          </a:bodyPr>
          <a:lstStyle/>
          <a:p>
            <a:r>
              <a:rPr kumimoji="1" lang="zh-CN" altLang="en-US" sz="2400" dirty="0">
                <a:solidFill>
                  <a:srgbClr val="FF0000"/>
                </a:solidFill>
                <a:latin typeface="SimHei" panose="02010609060101010101" pitchFamily="49" charset="-122"/>
                <a:ea typeface="SimHei" panose="02010609060101010101" pitchFamily="49" charset="-122"/>
              </a:rPr>
              <a:t>水的这个特点是自然界的奇观！</a:t>
            </a:r>
          </a:p>
        </p:txBody>
      </p:sp>
      <p:pic>
        <p:nvPicPr>
          <p:cNvPr id="7" name="Picture 7" descr="npo0001b0">
            <a:extLst>
              <a:ext uri="{FF2B5EF4-FFF2-40B4-BE49-F238E27FC236}">
                <a16:creationId xmlns:a16="http://schemas.microsoft.com/office/drawing/2014/main" id="{CA0BBB91-07DA-9249-A996-EF6D21AF71A6}"/>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39552" y="4334117"/>
            <a:ext cx="2220575" cy="2319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npo0001ae">
            <a:extLst>
              <a:ext uri="{FF2B5EF4-FFF2-40B4-BE49-F238E27FC236}">
                <a16:creationId xmlns:a16="http://schemas.microsoft.com/office/drawing/2014/main" id="{21508945-E9B9-A54F-8D6B-FCFF311F5C1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24128" y="855561"/>
            <a:ext cx="2679262" cy="19479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a16="http://schemas.microsoft.com/office/drawing/2014/main" id="{0AEC61EB-B2BF-FB48-9E24-62C50BF7900F}"/>
              </a:ext>
            </a:extLst>
          </p:cNvPr>
          <p:cNvSpPr txBox="1">
            <a:spLocks noChangeArrowheads="1"/>
          </p:cNvSpPr>
          <p:nvPr/>
        </p:nvSpPr>
        <p:spPr bwMode="auto">
          <a:xfrm>
            <a:off x="2915816" y="4457106"/>
            <a:ext cx="5616624" cy="149393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sz="1800" dirty="0">
                <a:solidFill>
                  <a:srgbClr val="261AE8"/>
                </a:solidFill>
              </a:rPr>
              <a:t>       </a:t>
            </a:r>
            <a:r>
              <a:rPr kumimoji="0" lang="zh-CN" altLang="en-US" sz="1800" dirty="0">
                <a:solidFill>
                  <a:srgbClr val="261AE8"/>
                </a:solidFill>
              </a:rPr>
              <a:t>在冰的结构中，因</a:t>
            </a:r>
            <a:r>
              <a:rPr kumimoji="0" lang="en-US" altLang="zh-CN" sz="1800" dirty="0">
                <a:solidFill>
                  <a:srgbClr val="261AE8"/>
                </a:solidFill>
              </a:rPr>
              <a:t>O</a:t>
            </a:r>
            <a:r>
              <a:rPr kumimoji="0" lang="zh-CN" altLang="en-US" sz="1800" dirty="0">
                <a:solidFill>
                  <a:srgbClr val="261AE8"/>
                </a:solidFill>
              </a:rPr>
              <a:t>的配位数是</a:t>
            </a:r>
            <a:r>
              <a:rPr kumimoji="0" lang="en-US" altLang="zh-CN" sz="1800" dirty="0">
                <a:solidFill>
                  <a:srgbClr val="261AE8"/>
                </a:solidFill>
              </a:rPr>
              <a:t>4</a:t>
            </a:r>
            <a:r>
              <a:rPr kumimoji="0" lang="zh-CN" altLang="en-US" sz="1800" dirty="0">
                <a:solidFill>
                  <a:srgbClr val="261AE8"/>
                </a:solidFill>
              </a:rPr>
              <a:t>，每一个</a:t>
            </a:r>
            <a:r>
              <a:rPr kumimoji="0" lang="en-US" altLang="zh-CN" sz="1800" dirty="0">
                <a:solidFill>
                  <a:srgbClr val="261AE8"/>
                </a:solidFill>
              </a:rPr>
              <a:t>O</a:t>
            </a:r>
            <a:r>
              <a:rPr kumimoji="0" lang="zh-CN" altLang="en-US" sz="1800" dirty="0">
                <a:solidFill>
                  <a:srgbClr val="261AE8"/>
                </a:solidFill>
              </a:rPr>
              <a:t>原子周围有</a:t>
            </a:r>
            <a:r>
              <a:rPr kumimoji="0" lang="en-US" altLang="zh-CN" sz="1800" dirty="0">
                <a:solidFill>
                  <a:srgbClr val="261AE8"/>
                </a:solidFill>
              </a:rPr>
              <a:t>4</a:t>
            </a:r>
            <a:r>
              <a:rPr kumimoji="0" lang="zh-CN" altLang="en-US" sz="1800" dirty="0">
                <a:solidFill>
                  <a:srgbClr val="261AE8"/>
                </a:solidFill>
              </a:rPr>
              <a:t>个</a:t>
            </a:r>
            <a:r>
              <a:rPr kumimoji="0" lang="en-US" altLang="zh-CN" sz="1800" dirty="0">
                <a:solidFill>
                  <a:srgbClr val="261AE8"/>
                </a:solidFill>
              </a:rPr>
              <a:t>H</a:t>
            </a:r>
            <a:r>
              <a:rPr kumimoji="0" lang="zh-CN" altLang="en-US" sz="1800" dirty="0">
                <a:solidFill>
                  <a:srgbClr val="261AE8"/>
                </a:solidFill>
              </a:rPr>
              <a:t>原子：其中</a:t>
            </a:r>
            <a:r>
              <a:rPr kumimoji="0" lang="en-US" altLang="zh-CN" sz="1800" dirty="0">
                <a:solidFill>
                  <a:srgbClr val="261AE8"/>
                </a:solidFill>
              </a:rPr>
              <a:t>2</a:t>
            </a:r>
            <a:r>
              <a:rPr kumimoji="0" lang="zh-CN" altLang="en-US" sz="1800" dirty="0">
                <a:solidFill>
                  <a:srgbClr val="261AE8"/>
                </a:solidFill>
              </a:rPr>
              <a:t>个</a:t>
            </a:r>
            <a:r>
              <a:rPr kumimoji="0" lang="en-US" altLang="zh-CN" sz="1800" dirty="0">
                <a:solidFill>
                  <a:srgbClr val="261AE8"/>
                </a:solidFill>
              </a:rPr>
              <a:t>H</a:t>
            </a:r>
            <a:r>
              <a:rPr kumimoji="0" lang="zh-CN" altLang="en-US" sz="1800" dirty="0">
                <a:solidFill>
                  <a:srgbClr val="261AE8"/>
                </a:solidFill>
              </a:rPr>
              <a:t>是共价结合，另外</a:t>
            </a:r>
            <a:r>
              <a:rPr kumimoji="0" lang="en-US" altLang="zh-CN" sz="1800" dirty="0">
                <a:solidFill>
                  <a:srgbClr val="261AE8"/>
                </a:solidFill>
              </a:rPr>
              <a:t>2</a:t>
            </a:r>
            <a:r>
              <a:rPr kumimoji="0" lang="zh-CN" altLang="en-US" sz="1800" dirty="0">
                <a:solidFill>
                  <a:srgbClr val="261AE8"/>
                </a:solidFill>
              </a:rPr>
              <a:t>个</a:t>
            </a:r>
            <a:r>
              <a:rPr kumimoji="0" lang="en-US" altLang="zh-CN" sz="1800" dirty="0">
                <a:solidFill>
                  <a:srgbClr val="261AE8"/>
                </a:solidFill>
              </a:rPr>
              <a:t>H</a:t>
            </a:r>
            <a:r>
              <a:rPr kumimoji="0" lang="zh-CN" altLang="en-US" sz="1800" dirty="0">
                <a:solidFill>
                  <a:srgbClr val="261AE8"/>
                </a:solidFill>
              </a:rPr>
              <a:t>离得稍远，是氢键结合。由此形成一个有很多空洞的结构，从而使冰的密度小于水。所以冰是浮在水面上的。</a:t>
            </a:r>
          </a:p>
        </p:txBody>
      </p:sp>
      <p:sp>
        <p:nvSpPr>
          <p:cNvPr id="3" name="灯片编号占位符 1">
            <a:extLst>
              <a:ext uri="{FF2B5EF4-FFF2-40B4-BE49-F238E27FC236}">
                <a16:creationId xmlns:a16="http://schemas.microsoft.com/office/drawing/2014/main" id="{0A3A32DA-AD38-CAF1-0944-58704EAF98E4}"/>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33</a:t>
            </a:fld>
            <a:endParaRPr lang="en-US" altLang="zh-CN" dirty="0"/>
          </a:p>
        </p:txBody>
      </p:sp>
    </p:spTree>
    <p:extLst>
      <p:ext uri="{BB962C8B-B14F-4D97-AF65-F5344CB8AC3E}">
        <p14:creationId xmlns:p14="http://schemas.microsoft.com/office/powerpoint/2010/main" val="10730218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1250" name="Picture 2" descr="npo0001ac"/>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7135" y="1196752"/>
            <a:ext cx="4142643" cy="37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93347" name="Text Box 3"/>
          <p:cNvSpPr txBox="1">
            <a:spLocks noChangeArrowheads="1"/>
          </p:cNvSpPr>
          <p:nvPr/>
        </p:nvSpPr>
        <p:spPr bwMode="auto">
          <a:xfrm>
            <a:off x="2123728" y="1280954"/>
            <a:ext cx="2376263" cy="707886"/>
          </a:xfrm>
          <a:prstGeom prst="rect">
            <a:avLst/>
          </a:prstGeom>
          <a:noFill/>
          <a:ln w="9525">
            <a:noFill/>
            <a:miter lim="800000"/>
            <a:headEnd/>
            <a:tailEnd/>
          </a:ln>
          <a:effectLst/>
        </p:spPr>
        <p:txBody>
          <a:bodyPr wrap="square">
            <a:spAutoFit/>
          </a:bodyPr>
          <a:lstStyle/>
          <a:p>
            <a:pPr algn="ctr">
              <a:defRPr/>
            </a:pPr>
            <a:r>
              <a:rPr kumimoji="0" lang="en-US" altLang="zh-CN" sz="2000" b="1" dirty="0">
                <a:solidFill>
                  <a:srgbClr val="FF0000"/>
                </a:solidFill>
                <a:latin typeface="Arial" charset="0"/>
                <a:ea typeface="宋体" pitchFamily="2" charset="-122"/>
              </a:rPr>
              <a:t>Maximum Density</a:t>
            </a:r>
          </a:p>
          <a:p>
            <a:pPr algn="ctr">
              <a:defRPr/>
            </a:pPr>
            <a:r>
              <a:rPr kumimoji="0" lang="en-US" altLang="zh-CN" sz="2000" b="1" dirty="0">
                <a:solidFill>
                  <a:srgbClr val="FF0000"/>
                </a:solidFill>
                <a:latin typeface="Arial" charset="0"/>
                <a:ea typeface="宋体" pitchFamily="2" charset="-122"/>
              </a:rPr>
              <a:t>4</a:t>
            </a:r>
            <a:r>
              <a:rPr kumimoji="0" lang="en-US" altLang="zh-CN" sz="2000" b="1" dirty="0">
                <a:solidFill>
                  <a:srgbClr val="FF0000"/>
                </a:solidFill>
                <a:latin typeface="Arial" charset="0"/>
                <a:ea typeface="宋体" pitchFamily="2" charset="-122"/>
                <a:sym typeface="Symbol" pitchFamily="18" charset="2"/>
              </a:rPr>
              <a:t></a:t>
            </a:r>
            <a:r>
              <a:rPr kumimoji="0" lang="en-US" altLang="zh-CN" sz="2000" b="1" dirty="0">
                <a:solidFill>
                  <a:srgbClr val="FF0000"/>
                </a:solidFill>
                <a:latin typeface="Arial" charset="0"/>
                <a:ea typeface="宋体" pitchFamily="2" charset="-122"/>
              </a:rPr>
              <a:t>C</a:t>
            </a:r>
          </a:p>
        </p:txBody>
      </p:sp>
      <p:sp>
        <p:nvSpPr>
          <p:cNvPr id="181252" name="Text Box 4"/>
          <p:cNvSpPr txBox="1">
            <a:spLocks noChangeArrowheads="1"/>
          </p:cNvSpPr>
          <p:nvPr/>
        </p:nvSpPr>
        <p:spPr bwMode="auto">
          <a:xfrm>
            <a:off x="1074500" y="5516563"/>
            <a:ext cx="24479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a:solidFill>
                  <a:schemeClr val="bg1"/>
                </a:solidFill>
                <a:latin typeface="Arial" charset="0"/>
                <a:ea typeface="宋体" pitchFamily="2" charset="-122"/>
              </a:rPr>
              <a:t>Density of Water</a:t>
            </a:r>
          </a:p>
        </p:txBody>
      </p:sp>
      <p:sp>
        <p:nvSpPr>
          <p:cNvPr id="1593349" name="Text Box 5"/>
          <p:cNvSpPr txBox="1">
            <a:spLocks noChangeArrowheads="1"/>
          </p:cNvSpPr>
          <p:nvPr/>
        </p:nvSpPr>
        <p:spPr bwMode="auto">
          <a:xfrm>
            <a:off x="4678645" y="896683"/>
            <a:ext cx="4357851" cy="5340629"/>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en-US" altLang="zh-CN" dirty="0">
                <a:solidFill>
                  <a:srgbClr val="0000FF"/>
                </a:solidFill>
              </a:rPr>
              <a:t>        </a:t>
            </a:r>
            <a:r>
              <a:rPr kumimoji="0" lang="zh-CN" altLang="en-US" dirty="0">
                <a:solidFill>
                  <a:srgbClr val="0000FF"/>
                </a:solidFill>
              </a:rPr>
              <a:t>当冰在冰点熔化时，部分氢键被破坏，但这时水中仍有大量的氢键存在。随着温度升高，水中氢键不断破坏，使水的体积进一步收缩，密度增大。但如果温度再升高，由于热膨胀使水的密度又降低。其结果是在</a:t>
            </a:r>
            <a:r>
              <a:rPr kumimoji="0" lang="en-US" altLang="zh-CN" dirty="0">
                <a:solidFill>
                  <a:srgbClr val="0000FF"/>
                </a:solidFill>
              </a:rPr>
              <a:t>4</a:t>
            </a:r>
            <a:r>
              <a:rPr kumimoji="0" lang="en-US" altLang="zh-CN" dirty="0">
                <a:solidFill>
                  <a:srgbClr val="0000FF"/>
                </a:solidFill>
                <a:sym typeface="Symbol" pitchFamily="18" charset="2"/>
              </a:rPr>
              <a:t></a:t>
            </a:r>
            <a:r>
              <a:rPr kumimoji="0" lang="en-US" altLang="zh-CN" dirty="0">
                <a:solidFill>
                  <a:srgbClr val="0000FF"/>
                </a:solidFill>
              </a:rPr>
              <a:t>C</a:t>
            </a:r>
            <a:r>
              <a:rPr kumimoji="0" lang="zh-CN" altLang="en-US" dirty="0">
                <a:solidFill>
                  <a:srgbClr val="0000FF"/>
                </a:solidFill>
              </a:rPr>
              <a:t>时水的密度最大。</a:t>
            </a:r>
          </a:p>
          <a:p>
            <a:pPr eaLnBrk="1" hangingPunct="1">
              <a:lnSpc>
                <a:spcPct val="110000"/>
              </a:lnSpc>
            </a:pPr>
            <a:r>
              <a:rPr kumimoji="0" lang="zh-CN" altLang="en-US" dirty="0">
                <a:solidFill>
                  <a:srgbClr val="0000FF"/>
                </a:solidFill>
              </a:rPr>
              <a:t>        由于需要克服氢键而付出额外的能量，所以水的比热比其它液体大。甚至升温至</a:t>
            </a:r>
            <a:r>
              <a:rPr kumimoji="0" lang="en-US" altLang="zh-CN" dirty="0">
                <a:solidFill>
                  <a:srgbClr val="0000FF"/>
                </a:solidFill>
              </a:rPr>
              <a:t>100</a:t>
            </a:r>
            <a:r>
              <a:rPr kumimoji="0" lang="en-US" altLang="zh-CN" dirty="0">
                <a:solidFill>
                  <a:srgbClr val="0000FF"/>
                </a:solidFill>
                <a:sym typeface="Symbol" pitchFamily="18" charset="2"/>
              </a:rPr>
              <a:t></a:t>
            </a:r>
            <a:r>
              <a:rPr kumimoji="0" lang="en-US" altLang="zh-CN" dirty="0">
                <a:solidFill>
                  <a:srgbClr val="0000FF"/>
                </a:solidFill>
              </a:rPr>
              <a:t>C </a:t>
            </a:r>
            <a:r>
              <a:rPr kumimoji="0" lang="zh-CN" altLang="en-US" dirty="0">
                <a:solidFill>
                  <a:srgbClr val="0000FF"/>
                </a:solidFill>
              </a:rPr>
              <a:t>时，水中仍有氢键存在，使得其蒸发热也大于其它液体。</a:t>
            </a:r>
          </a:p>
        </p:txBody>
      </p:sp>
      <p:sp>
        <p:nvSpPr>
          <p:cNvPr id="2" name="灯片编号占位符 1">
            <a:extLst>
              <a:ext uri="{FF2B5EF4-FFF2-40B4-BE49-F238E27FC236}">
                <a16:creationId xmlns:a16="http://schemas.microsoft.com/office/drawing/2014/main" id="{D48D5F89-1A65-1C95-E6A9-1F90B7878333}"/>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34</a:t>
            </a:fld>
            <a:endParaRPr lang="en-US" altLang="zh-CN" dirty="0"/>
          </a:p>
        </p:txBody>
      </p:sp>
    </p:spTree>
    <p:extLst>
      <p:ext uri="{BB962C8B-B14F-4D97-AF65-F5344CB8AC3E}">
        <p14:creationId xmlns:p14="http://schemas.microsoft.com/office/powerpoint/2010/main" val="22620421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4370" name="Text Box 2"/>
          <p:cNvSpPr txBox="1">
            <a:spLocks noChangeArrowheads="1"/>
          </p:cNvSpPr>
          <p:nvPr/>
        </p:nvSpPr>
        <p:spPr bwMode="auto">
          <a:xfrm>
            <a:off x="323528" y="1085851"/>
            <a:ext cx="8568952" cy="142192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nSpc>
                <a:spcPct val="120000"/>
              </a:lnSpc>
              <a:spcBef>
                <a:spcPct val="20000"/>
              </a:spcBef>
              <a:buClr>
                <a:srgbClr val="FF0000"/>
              </a:buClr>
              <a:buFont typeface="Wingdings" pitchFamily="2" charset="2"/>
              <a:buNone/>
            </a:pPr>
            <a:r>
              <a:rPr lang="zh-CN" altLang="en-US" b="1" dirty="0"/>
              <a:t>        氢键也可以存在于分子内部。例如邻硝基苯酚就可以形成内氢键。由于内氢键的形成，减少了分子之间的氢键作用，致使其熔沸点明显低于对硝基苯酚和间位硝基苯酚。</a:t>
            </a:r>
            <a:endParaRPr lang="zh-CN" altLang="en-US" b="1" dirty="0">
              <a:sym typeface="Symbol" pitchFamily="18" charset="2"/>
            </a:endParaRPr>
          </a:p>
        </p:txBody>
      </p:sp>
      <p:sp>
        <p:nvSpPr>
          <p:cNvPr id="182294" name="Rectangle 22"/>
          <p:cNvSpPr>
            <a:spLocks noChangeArrowheads="1"/>
          </p:cNvSpPr>
          <p:nvPr/>
        </p:nvSpPr>
        <p:spPr bwMode="auto">
          <a:xfrm>
            <a:off x="3299229" y="188640"/>
            <a:ext cx="2387112"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分子内氢键</a:t>
            </a:r>
          </a:p>
        </p:txBody>
      </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a:extLst>
              <a:ext uri="{FF2B5EF4-FFF2-40B4-BE49-F238E27FC236}">
                <a16:creationId xmlns:a16="http://schemas.microsoft.com/office/drawing/2014/main" id="{F5538A79-F589-9848-835A-76764302EC6E}"/>
              </a:ext>
            </a:extLst>
          </p:cNvPr>
          <p:cNvPicPr>
            <a:picLocks noChangeAspect="1"/>
          </p:cNvPicPr>
          <p:nvPr/>
        </p:nvPicPr>
        <p:blipFill>
          <a:blip r:embed="rId2"/>
          <a:stretch>
            <a:fillRect/>
          </a:stretch>
        </p:blipFill>
        <p:spPr>
          <a:xfrm>
            <a:off x="1109659" y="2740150"/>
            <a:ext cx="1471291" cy="2029367"/>
          </a:xfrm>
          <a:prstGeom prst="rect">
            <a:avLst/>
          </a:prstGeom>
        </p:spPr>
      </p:pic>
      <p:pic>
        <p:nvPicPr>
          <p:cNvPr id="3" name="图片 2">
            <a:extLst>
              <a:ext uri="{FF2B5EF4-FFF2-40B4-BE49-F238E27FC236}">
                <a16:creationId xmlns:a16="http://schemas.microsoft.com/office/drawing/2014/main" id="{ACE41230-2978-0642-B3EC-59E7988E7E2C}"/>
              </a:ext>
            </a:extLst>
          </p:cNvPr>
          <p:cNvPicPr>
            <a:picLocks noChangeAspect="1"/>
          </p:cNvPicPr>
          <p:nvPr/>
        </p:nvPicPr>
        <p:blipFill>
          <a:blip r:embed="rId3"/>
          <a:stretch>
            <a:fillRect/>
          </a:stretch>
        </p:blipFill>
        <p:spPr>
          <a:xfrm>
            <a:off x="3711650" y="2853091"/>
            <a:ext cx="1677386" cy="1820142"/>
          </a:xfrm>
          <a:prstGeom prst="rect">
            <a:avLst/>
          </a:prstGeom>
        </p:spPr>
      </p:pic>
      <p:pic>
        <p:nvPicPr>
          <p:cNvPr id="4" name="图片 3">
            <a:extLst>
              <a:ext uri="{FF2B5EF4-FFF2-40B4-BE49-F238E27FC236}">
                <a16:creationId xmlns:a16="http://schemas.microsoft.com/office/drawing/2014/main" id="{9BDC63F6-2551-124D-9ADE-898E7FF26717}"/>
              </a:ext>
            </a:extLst>
          </p:cNvPr>
          <p:cNvPicPr>
            <a:picLocks noChangeAspect="1"/>
          </p:cNvPicPr>
          <p:nvPr/>
        </p:nvPicPr>
        <p:blipFill>
          <a:blip r:embed="rId4"/>
          <a:stretch>
            <a:fillRect/>
          </a:stretch>
        </p:blipFill>
        <p:spPr>
          <a:xfrm>
            <a:off x="6519736" y="2559038"/>
            <a:ext cx="1064585" cy="2422848"/>
          </a:xfrm>
          <a:prstGeom prst="rect">
            <a:avLst/>
          </a:prstGeom>
        </p:spPr>
      </p:pic>
      <p:sp>
        <p:nvSpPr>
          <p:cNvPr id="5" name="矩形 4">
            <a:extLst>
              <a:ext uri="{FF2B5EF4-FFF2-40B4-BE49-F238E27FC236}">
                <a16:creationId xmlns:a16="http://schemas.microsoft.com/office/drawing/2014/main" id="{BA7305A1-7833-BC4C-B3F1-D8F1AD76E415}"/>
              </a:ext>
            </a:extLst>
          </p:cNvPr>
          <p:cNvSpPr/>
          <p:nvPr/>
        </p:nvSpPr>
        <p:spPr>
          <a:xfrm>
            <a:off x="1764965" y="6013759"/>
            <a:ext cx="5570757" cy="523220"/>
          </a:xfrm>
          <a:prstGeom prst="rect">
            <a:avLst/>
          </a:prstGeom>
        </p:spPr>
        <p:txBody>
          <a:bodyPr wrap="none">
            <a:spAutoFit/>
          </a:bodyPr>
          <a:lstStyle/>
          <a:p>
            <a:pPr algn="ctr">
              <a:spcBef>
                <a:spcPct val="130000"/>
              </a:spcBef>
            </a:pPr>
            <a:r>
              <a:rPr lang="zh-CN" altLang="en-US" sz="2800" dirty="0">
                <a:solidFill>
                  <a:srgbClr val="0000FF"/>
                </a:solidFill>
              </a:rPr>
              <a:t>内氢键对各种硝基苯酚沸点的影响</a:t>
            </a:r>
          </a:p>
        </p:txBody>
      </p:sp>
      <p:sp>
        <p:nvSpPr>
          <p:cNvPr id="6" name="文本框 5">
            <a:extLst>
              <a:ext uri="{FF2B5EF4-FFF2-40B4-BE49-F238E27FC236}">
                <a16:creationId xmlns:a16="http://schemas.microsoft.com/office/drawing/2014/main" id="{44056B82-26ED-F440-BD3B-8B57D9A1806C}"/>
              </a:ext>
            </a:extLst>
          </p:cNvPr>
          <p:cNvSpPr txBox="1"/>
          <p:nvPr/>
        </p:nvSpPr>
        <p:spPr>
          <a:xfrm>
            <a:off x="891407" y="4954014"/>
            <a:ext cx="1849233" cy="400110"/>
          </a:xfrm>
          <a:prstGeom prst="rect">
            <a:avLst/>
          </a:prstGeom>
          <a:noFill/>
        </p:spPr>
        <p:txBody>
          <a:bodyPr wrap="square" rtlCol="0">
            <a:spAutoFit/>
          </a:bodyPr>
          <a:lstStyle/>
          <a:p>
            <a:pPr algn="ctr"/>
            <a:r>
              <a:rPr kumimoji="1" lang="zh-CN" altLang="en-US" sz="2000" dirty="0"/>
              <a:t>临位</a:t>
            </a:r>
            <a:r>
              <a:rPr kumimoji="1" lang="en-US" altLang="zh-CN" sz="2000" dirty="0"/>
              <a:t> (</a:t>
            </a:r>
            <a:r>
              <a:rPr kumimoji="1" lang="zh-CN" altLang="en-US" sz="2000" dirty="0"/>
              <a:t>沸点</a:t>
            </a:r>
            <a:r>
              <a:rPr kumimoji="1" lang="en-US" altLang="zh-CN" sz="2000" dirty="0"/>
              <a:t>45℃)</a:t>
            </a:r>
            <a:endParaRPr kumimoji="1" lang="zh-CN" altLang="en-US" sz="2000" dirty="0"/>
          </a:p>
        </p:txBody>
      </p:sp>
      <p:sp>
        <p:nvSpPr>
          <p:cNvPr id="28" name="文本框 27">
            <a:extLst>
              <a:ext uri="{FF2B5EF4-FFF2-40B4-BE49-F238E27FC236}">
                <a16:creationId xmlns:a16="http://schemas.microsoft.com/office/drawing/2014/main" id="{9C8479F5-A885-F947-81E3-D0D76C41027E}"/>
              </a:ext>
            </a:extLst>
          </p:cNvPr>
          <p:cNvSpPr txBox="1"/>
          <p:nvPr/>
        </p:nvSpPr>
        <p:spPr>
          <a:xfrm>
            <a:off x="3383906" y="4932758"/>
            <a:ext cx="1849233" cy="400110"/>
          </a:xfrm>
          <a:prstGeom prst="rect">
            <a:avLst/>
          </a:prstGeom>
          <a:noFill/>
        </p:spPr>
        <p:txBody>
          <a:bodyPr wrap="square" rtlCol="0">
            <a:spAutoFit/>
          </a:bodyPr>
          <a:lstStyle/>
          <a:p>
            <a:pPr algn="ctr"/>
            <a:r>
              <a:rPr kumimoji="1" lang="zh-CN" altLang="en-US" sz="2000" dirty="0"/>
              <a:t>间位</a:t>
            </a:r>
            <a:r>
              <a:rPr kumimoji="1" lang="en-US" altLang="zh-CN" sz="2000" dirty="0"/>
              <a:t> (</a:t>
            </a:r>
            <a:r>
              <a:rPr kumimoji="1" lang="zh-CN" altLang="en-US" sz="2000" dirty="0"/>
              <a:t>沸点</a:t>
            </a:r>
            <a:r>
              <a:rPr kumimoji="1" lang="en-US" altLang="zh-CN" sz="2000" dirty="0"/>
              <a:t>96℃)</a:t>
            </a:r>
            <a:endParaRPr kumimoji="1" lang="zh-CN" altLang="en-US" sz="2000" dirty="0"/>
          </a:p>
        </p:txBody>
      </p:sp>
      <p:sp>
        <p:nvSpPr>
          <p:cNvPr id="29" name="文本框 28">
            <a:extLst>
              <a:ext uri="{FF2B5EF4-FFF2-40B4-BE49-F238E27FC236}">
                <a16:creationId xmlns:a16="http://schemas.microsoft.com/office/drawing/2014/main" id="{429F7161-F47E-414D-B1C1-4C7962C5BB36}"/>
              </a:ext>
            </a:extLst>
          </p:cNvPr>
          <p:cNvSpPr txBox="1"/>
          <p:nvPr/>
        </p:nvSpPr>
        <p:spPr>
          <a:xfrm>
            <a:off x="5876405" y="4932758"/>
            <a:ext cx="2220269" cy="400110"/>
          </a:xfrm>
          <a:prstGeom prst="rect">
            <a:avLst/>
          </a:prstGeom>
          <a:noFill/>
        </p:spPr>
        <p:txBody>
          <a:bodyPr wrap="square" rtlCol="0">
            <a:spAutoFit/>
          </a:bodyPr>
          <a:lstStyle/>
          <a:p>
            <a:pPr algn="ctr"/>
            <a:r>
              <a:rPr kumimoji="1" lang="zh-CN" altLang="en-US" sz="2000" dirty="0"/>
              <a:t>对位</a:t>
            </a:r>
            <a:r>
              <a:rPr kumimoji="1" lang="en-US" altLang="zh-CN" sz="2000" dirty="0"/>
              <a:t> (</a:t>
            </a:r>
            <a:r>
              <a:rPr kumimoji="1" lang="zh-CN" altLang="en-US" sz="2000" dirty="0"/>
              <a:t>沸点</a:t>
            </a:r>
            <a:r>
              <a:rPr kumimoji="1" lang="en-US" altLang="zh-CN" sz="2000" dirty="0"/>
              <a:t>114℃)</a:t>
            </a:r>
            <a:endParaRPr kumimoji="1" lang="zh-CN" altLang="en-US" sz="2000" dirty="0"/>
          </a:p>
        </p:txBody>
      </p:sp>
      <p:sp>
        <p:nvSpPr>
          <p:cNvPr id="7" name="灯片编号占位符 1">
            <a:extLst>
              <a:ext uri="{FF2B5EF4-FFF2-40B4-BE49-F238E27FC236}">
                <a16:creationId xmlns:a16="http://schemas.microsoft.com/office/drawing/2014/main" id="{FEF52174-F1F7-E016-C45F-BEE530696FB6}"/>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35</a:t>
            </a:fld>
            <a:endParaRPr lang="en-US" altLang="zh-CN" dirty="0"/>
          </a:p>
        </p:txBody>
      </p:sp>
    </p:spTree>
    <p:extLst>
      <p:ext uri="{BB962C8B-B14F-4D97-AF65-F5344CB8AC3E}">
        <p14:creationId xmlns:p14="http://schemas.microsoft.com/office/powerpoint/2010/main" val="13514578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2"/>
          <p:cNvSpPr>
            <a:spLocks noChangeArrowheads="1"/>
          </p:cNvSpPr>
          <p:nvPr/>
        </p:nvSpPr>
        <p:spPr bwMode="auto">
          <a:xfrm>
            <a:off x="3520544" y="188640"/>
            <a:ext cx="2387112"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分子内氢键</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a:extLst>
              <a:ext uri="{FF2B5EF4-FFF2-40B4-BE49-F238E27FC236}">
                <a16:creationId xmlns:a16="http://schemas.microsoft.com/office/drawing/2014/main" id="{227219AE-0BD1-8C4A-986A-9F3E570BC462}"/>
              </a:ext>
            </a:extLst>
          </p:cNvPr>
          <p:cNvPicPr>
            <a:picLocks noChangeAspect="1"/>
          </p:cNvPicPr>
          <p:nvPr/>
        </p:nvPicPr>
        <p:blipFill>
          <a:blip r:embed="rId2"/>
          <a:stretch>
            <a:fillRect/>
          </a:stretch>
        </p:blipFill>
        <p:spPr>
          <a:xfrm>
            <a:off x="588579" y="1095081"/>
            <a:ext cx="7777655" cy="5457789"/>
          </a:xfrm>
          <a:prstGeom prst="rect">
            <a:avLst/>
          </a:prstGeom>
        </p:spPr>
      </p:pic>
    </p:spTree>
    <p:extLst>
      <p:ext uri="{BB962C8B-B14F-4D97-AF65-F5344CB8AC3E}">
        <p14:creationId xmlns:p14="http://schemas.microsoft.com/office/powerpoint/2010/main" val="13102306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E2CCE86-41FF-D843-9EBC-798C7F9E1499}"/>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48764" y="3489434"/>
            <a:ext cx="5969876" cy="2069813"/>
          </a:xfrm>
          <a:prstGeom prst="rect">
            <a:avLst/>
          </a:prstGeom>
          <a:ln w="38100">
            <a:solidFill>
              <a:schemeClr val="accent1"/>
            </a:solidFill>
          </a:ln>
        </p:spPr>
      </p:pic>
      <p:pic>
        <p:nvPicPr>
          <p:cNvPr id="4" name="图片 3">
            <a:extLst>
              <a:ext uri="{FF2B5EF4-FFF2-40B4-BE49-F238E27FC236}">
                <a16:creationId xmlns:a16="http://schemas.microsoft.com/office/drawing/2014/main" id="{F0C483C3-EF68-D34E-9A73-4884434FAEA7}"/>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512130" y="746235"/>
            <a:ext cx="6207204" cy="1439916"/>
          </a:xfrm>
          <a:prstGeom prst="rect">
            <a:avLst/>
          </a:prstGeom>
          <a:ln w="38100">
            <a:solidFill>
              <a:schemeClr val="accent1"/>
            </a:solidFill>
          </a:ln>
        </p:spPr>
      </p:pic>
      <p:sp>
        <p:nvSpPr>
          <p:cNvPr id="5" name="文本框 4">
            <a:extLst>
              <a:ext uri="{FF2B5EF4-FFF2-40B4-BE49-F238E27FC236}">
                <a16:creationId xmlns:a16="http://schemas.microsoft.com/office/drawing/2014/main" id="{AF2BCEB6-10E1-3F42-8E87-928E04AA9D3E}"/>
              </a:ext>
            </a:extLst>
          </p:cNvPr>
          <p:cNvSpPr txBox="1"/>
          <p:nvPr/>
        </p:nvSpPr>
        <p:spPr>
          <a:xfrm>
            <a:off x="2525532" y="2406871"/>
            <a:ext cx="1370888" cy="461665"/>
          </a:xfrm>
          <a:prstGeom prst="rect">
            <a:avLst/>
          </a:prstGeom>
          <a:noFill/>
        </p:spPr>
        <p:txBody>
          <a:bodyPr wrap="none" rtlCol="0">
            <a:spAutoFit/>
          </a:bodyPr>
          <a:lstStyle/>
          <a:p>
            <a:r>
              <a:rPr kumimoji="1" lang="zh-CN" altLang="en-US" sz="2400" dirty="0"/>
              <a:t>鸟嘌呤 </a:t>
            </a:r>
            <a:r>
              <a:rPr kumimoji="1" lang="en-US" altLang="zh-CN" sz="2400" dirty="0"/>
              <a:t>G</a:t>
            </a:r>
            <a:endParaRPr kumimoji="1" lang="zh-CN" altLang="en-US" sz="2400" dirty="0"/>
          </a:p>
        </p:txBody>
      </p:sp>
      <p:sp>
        <p:nvSpPr>
          <p:cNvPr id="6" name="文本框 5">
            <a:extLst>
              <a:ext uri="{FF2B5EF4-FFF2-40B4-BE49-F238E27FC236}">
                <a16:creationId xmlns:a16="http://schemas.microsoft.com/office/drawing/2014/main" id="{CD9057D0-1712-BC47-B153-A6181AFE196A}"/>
              </a:ext>
            </a:extLst>
          </p:cNvPr>
          <p:cNvSpPr txBox="1"/>
          <p:nvPr/>
        </p:nvSpPr>
        <p:spPr>
          <a:xfrm>
            <a:off x="4454180" y="2385849"/>
            <a:ext cx="1340432" cy="461665"/>
          </a:xfrm>
          <a:prstGeom prst="rect">
            <a:avLst/>
          </a:prstGeom>
          <a:noFill/>
        </p:spPr>
        <p:txBody>
          <a:bodyPr wrap="none" rtlCol="0">
            <a:spAutoFit/>
          </a:bodyPr>
          <a:lstStyle/>
          <a:p>
            <a:r>
              <a:rPr kumimoji="1" lang="zh-CN" altLang="en-US" sz="2400" dirty="0"/>
              <a:t>胞嘧啶 </a:t>
            </a:r>
            <a:r>
              <a:rPr kumimoji="1" lang="en-US" altLang="zh-CN" sz="2400" dirty="0"/>
              <a:t>C</a:t>
            </a:r>
            <a:endParaRPr kumimoji="1" lang="zh-CN" altLang="en-US" sz="2400" dirty="0"/>
          </a:p>
        </p:txBody>
      </p:sp>
      <p:sp>
        <p:nvSpPr>
          <p:cNvPr id="7" name="文本框 6">
            <a:extLst>
              <a:ext uri="{FF2B5EF4-FFF2-40B4-BE49-F238E27FC236}">
                <a16:creationId xmlns:a16="http://schemas.microsoft.com/office/drawing/2014/main" id="{7FB63DA8-17C4-464F-9915-17ABD8859AD8}"/>
              </a:ext>
            </a:extLst>
          </p:cNvPr>
          <p:cNvSpPr txBox="1"/>
          <p:nvPr/>
        </p:nvSpPr>
        <p:spPr>
          <a:xfrm>
            <a:off x="5557767" y="5739502"/>
            <a:ext cx="1370888" cy="461665"/>
          </a:xfrm>
          <a:prstGeom prst="rect">
            <a:avLst/>
          </a:prstGeom>
          <a:noFill/>
        </p:spPr>
        <p:txBody>
          <a:bodyPr wrap="none" rtlCol="0">
            <a:spAutoFit/>
          </a:bodyPr>
          <a:lstStyle/>
          <a:p>
            <a:r>
              <a:rPr kumimoji="1" lang="zh-CN" altLang="en-US" sz="2400" dirty="0"/>
              <a:t>腺嘌呤 </a:t>
            </a:r>
            <a:r>
              <a:rPr kumimoji="1" lang="en-US" altLang="zh-CN" sz="2400" dirty="0"/>
              <a:t>A</a:t>
            </a:r>
            <a:endParaRPr kumimoji="1" lang="zh-CN" altLang="en-US" sz="2400" dirty="0"/>
          </a:p>
        </p:txBody>
      </p:sp>
      <p:sp>
        <p:nvSpPr>
          <p:cNvPr id="8" name="文本框 7">
            <a:extLst>
              <a:ext uri="{FF2B5EF4-FFF2-40B4-BE49-F238E27FC236}">
                <a16:creationId xmlns:a16="http://schemas.microsoft.com/office/drawing/2014/main" id="{D49DB1A2-0987-A449-A45F-77D4F928F5AB}"/>
              </a:ext>
            </a:extLst>
          </p:cNvPr>
          <p:cNvSpPr txBox="1"/>
          <p:nvPr/>
        </p:nvSpPr>
        <p:spPr>
          <a:xfrm>
            <a:off x="2967524" y="5750866"/>
            <a:ext cx="1648208" cy="461665"/>
          </a:xfrm>
          <a:prstGeom prst="rect">
            <a:avLst/>
          </a:prstGeom>
          <a:noFill/>
        </p:spPr>
        <p:txBody>
          <a:bodyPr wrap="none" rtlCol="0">
            <a:spAutoFit/>
          </a:bodyPr>
          <a:lstStyle/>
          <a:p>
            <a:r>
              <a:rPr kumimoji="1" lang="zh-CN" altLang="en-US" sz="2400" dirty="0"/>
              <a:t>胸腺嘧啶 </a:t>
            </a:r>
            <a:r>
              <a:rPr kumimoji="1" lang="en-US" altLang="zh-CN" sz="2400" dirty="0"/>
              <a:t>T</a:t>
            </a:r>
            <a:endParaRPr kumimoji="1" lang="zh-CN" altLang="en-US" sz="2400" dirty="0"/>
          </a:p>
        </p:txBody>
      </p:sp>
      <p:sp>
        <p:nvSpPr>
          <p:cNvPr id="3" name="灯片编号占位符 1">
            <a:extLst>
              <a:ext uri="{FF2B5EF4-FFF2-40B4-BE49-F238E27FC236}">
                <a16:creationId xmlns:a16="http://schemas.microsoft.com/office/drawing/2014/main" id="{12936965-EE8F-C7AC-9EDF-0FC87AFDD3A5}"/>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37</a:t>
            </a:fld>
            <a:endParaRPr lang="en-US" altLang="zh-CN" dirty="0"/>
          </a:p>
        </p:txBody>
      </p:sp>
    </p:spTree>
    <p:extLst>
      <p:ext uri="{BB962C8B-B14F-4D97-AF65-F5344CB8AC3E}">
        <p14:creationId xmlns:p14="http://schemas.microsoft.com/office/powerpoint/2010/main" val="212144719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p:cNvSpPr>
            <a:spLocks noChangeArrowheads="1"/>
          </p:cNvSpPr>
          <p:nvPr/>
        </p:nvSpPr>
        <p:spPr bwMode="auto">
          <a:xfrm>
            <a:off x="2046296" y="175492"/>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00000"/>
                </a:solidFill>
                <a:effectLst>
                  <a:outerShdw blurRad="38100" dist="38100" dir="2700000" algn="tl">
                    <a:srgbClr val="C0C0C0"/>
                  </a:outerShdw>
                </a:effectLst>
              </a:rPr>
              <a:t>第一次，“看见”氢键！</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矩形 5"/>
          <p:cNvSpPr/>
          <p:nvPr/>
        </p:nvSpPr>
        <p:spPr>
          <a:xfrm>
            <a:off x="611560" y="6239053"/>
            <a:ext cx="8136904" cy="646331"/>
          </a:xfrm>
          <a:prstGeom prst="rect">
            <a:avLst/>
          </a:prstGeom>
        </p:spPr>
        <p:txBody>
          <a:bodyPr wrap="square">
            <a:spAutoFit/>
          </a:bodyPr>
          <a:lstStyle/>
          <a:p>
            <a:pPr algn="ctr"/>
            <a:r>
              <a:rPr lang="en-US" altLang="zh-CN" sz="1800" dirty="0"/>
              <a:t>Real-Space Identification of Intermolecular Bonding with Atomic Force Microscopy, Science, 2013</a:t>
            </a:r>
            <a:r>
              <a:rPr lang="zh-CN" altLang="en-US" sz="1800" dirty="0"/>
              <a:t>年</a:t>
            </a:r>
            <a:r>
              <a:rPr lang="en-US" altLang="zh-CN" sz="1800" dirty="0"/>
              <a:t>11</a:t>
            </a:r>
            <a:r>
              <a:rPr lang="zh-CN" altLang="en-US" sz="1800" dirty="0"/>
              <a:t>月</a:t>
            </a:r>
            <a:r>
              <a:rPr lang="en-US" altLang="zh-CN" sz="1800" dirty="0"/>
              <a:t>1</a:t>
            </a:r>
            <a:r>
              <a:rPr lang="zh-CN" altLang="en-US" sz="1800" dirty="0"/>
              <a:t>日</a:t>
            </a:r>
          </a:p>
        </p:txBody>
      </p:sp>
      <p:pic>
        <p:nvPicPr>
          <p:cNvPr id="32051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00912" y="1124744"/>
            <a:ext cx="5400601" cy="37164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395536" y="4913873"/>
            <a:ext cx="8136904" cy="1323439"/>
          </a:xfrm>
          <a:prstGeom prst="rect">
            <a:avLst/>
          </a:prstGeom>
        </p:spPr>
        <p:txBody>
          <a:bodyPr wrap="square">
            <a:spAutoFit/>
          </a:bodyPr>
          <a:lstStyle/>
          <a:p>
            <a:pPr algn="ctr"/>
            <a:r>
              <a:rPr lang="zh-CN" altLang="en-US" sz="2000" dirty="0"/>
              <a:t>国家纳米科学中心的科学家利用非接触原子力显微镜（</a:t>
            </a:r>
            <a:r>
              <a:rPr lang="en-US" altLang="zh-CN" sz="2000" dirty="0"/>
              <a:t>NC—AFM</a:t>
            </a:r>
            <a:r>
              <a:rPr lang="zh-CN" altLang="en-US" sz="2000" dirty="0"/>
              <a:t>），在世界上首次得到了分子间氢键的实空间图像。科学家使用针尖最尖端原子的电子云作为探针，利用量子力学中泡利不相容原理所产生的非常局域的排斥力，得到了氢键的图像。</a:t>
            </a:r>
          </a:p>
        </p:txBody>
      </p:sp>
      <p:pic>
        <p:nvPicPr>
          <p:cNvPr id="320516" name="Picture 4" descr="http://b.hiphotos.baidu.com/baike/w%3D268/sign=ff00b0dd4aed2e73fce9812abf00a16d/09fa513d269759eef4173f92b2fb43166d22df2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861" y="2204864"/>
            <a:ext cx="1457325" cy="126682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1">
            <a:extLst>
              <a:ext uri="{FF2B5EF4-FFF2-40B4-BE49-F238E27FC236}">
                <a16:creationId xmlns:a16="http://schemas.microsoft.com/office/drawing/2014/main" id="{E6DEADB4-8913-2B7C-0C5E-F58287AED222}"/>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38</a:t>
            </a:fld>
            <a:endParaRPr lang="en-US" altLang="zh-CN" dirty="0"/>
          </a:p>
        </p:txBody>
      </p:sp>
    </p:spTree>
    <p:extLst>
      <p:ext uri="{BB962C8B-B14F-4D97-AF65-F5344CB8AC3E}">
        <p14:creationId xmlns:p14="http://schemas.microsoft.com/office/powerpoint/2010/main" val="16534044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452CD73E-EE39-7D4F-81BF-F051B3C0623B}"/>
              </a:ext>
            </a:extLst>
          </p:cNvPr>
          <p:cNvSpPr>
            <a:spLocks noChangeArrowheads="1"/>
          </p:cNvSpPr>
          <p:nvPr/>
        </p:nvSpPr>
        <p:spPr bwMode="auto">
          <a:xfrm>
            <a:off x="564807" y="161924"/>
            <a:ext cx="5915504"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三</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其它化学键和分子间作用力</a:t>
            </a:r>
          </a:p>
        </p:txBody>
      </p:sp>
      <p:pic>
        <p:nvPicPr>
          <p:cNvPr id="5" name="图片 4">
            <a:extLst>
              <a:ext uri="{FF2B5EF4-FFF2-40B4-BE49-F238E27FC236}">
                <a16:creationId xmlns:a16="http://schemas.microsoft.com/office/drawing/2014/main" id="{9BCB3B3E-E2B9-A949-8BFC-C4C16F25324D}"/>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657350" y="5114345"/>
            <a:ext cx="5508932" cy="1655320"/>
          </a:xfrm>
          <a:prstGeom prst="rect">
            <a:avLst/>
          </a:prstGeom>
        </p:spPr>
      </p:pic>
      <p:graphicFrame>
        <p:nvGraphicFramePr>
          <p:cNvPr id="7" name="表格 6">
            <a:extLst>
              <a:ext uri="{FF2B5EF4-FFF2-40B4-BE49-F238E27FC236}">
                <a16:creationId xmlns:a16="http://schemas.microsoft.com/office/drawing/2014/main" id="{251177C0-5770-DD4B-AA19-D9EBBCEA9F6D}"/>
              </a:ext>
            </a:extLst>
          </p:cNvPr>
          <p:cNvGraphicFramePr>
            <a:graphicFrameLocks noGrp="1"/>
          </p:cNvGraphicFramePr>
          <p:nvPr>
            <p:extLst>
              <p:ext uri="{D42A27DB-BD31-4B8C-83A1-F6EECF244321}">
                <p14:modId xmlns:p14="http://schemas.microsoft.com/office/powerpoint/2010/main" val="2259322926"/>
              </p:ext>
            </p:extLst>
          </p:nvPr>
        </p:nvGraphicFramePr>
        <p:xfrm>
          <a:off x="361628" y="1111612"/>
          <a:ext cx="8363271" cy="3870960"/>
        </p:xfrm>
        <a:graphic>
          <a:graphicData uri="http://schemas.openxmlformats.org/drawingml/2006/table">
            <a:tbl>
              <a:tblPr firstRow="1" bandRow="1">
                <a:tableStyleId>{21E4AEA4-8DFA-4A89-87EB-49C32662AFE0}</a:tableStyleId>
              </a:tblPr>
              <a:tblGrid>
                <a:gridCol w="954367">
                  <a:extLst>
                    <a:ext uri="{9D8B030D-6E8A-4147-A177-3AD203B41FA5}">
                      <a16:colId xmlns:a16="http://schemas.microsoft.com/office/drawing/2014/main" val="2491300860"/>
                    </a:ext>
                  </a:extLst>
                </a:gridCol>
                <a:gridCol w="954367">
                  <a:extLst>
                    <a:ext uri="{9D8B030D-6E8A-4147-A177-3AD203B41FA5}">
                      <a16:colId xmlns:a16="http://schemas.microsoft.com/office/drawing/2014/main" val="3557157192"/>
                    </a:ext>
                  </a:extLst>
                </a:gridCol>
                <a:gridCol w="954367">
                  <a:extLst>
                    <a:ext uri="{9D8B030D-6E8A-4147-A177-3AD203B41FA5}">
                      <a16:colId xmlns:a16="http://schemas.microsoft.com/office/drawing/2014/main" val="1368188369"/>
                    </a:ext>
                  </a:extLst>
                </a:gridCol>
                <a:gridCol w="5500170">
                  <a:extLst>
                    <a:ext uri="{9D8B030D-6E8A-4147-A177-3AD203B41FA5}">
                      <a16:colId xmlns:a16="http://schemas.microsoft.com/office/drawing/2014/main" val="2913611038"/>
                    </a:ext>
                  </a:extLst>
                </a:gridCol>
              </a:tblGrid>
              <a:tr h="344902">
                <a:tc gridSpan="4">
                  <a:txBody>
                    <a:bodyPr/>
                    <a:lstStyle/>
                    <a:p>
                      <a:pPr algn="ctr"/>
                      <a:r>
                        <a:rPr lang="zh-CN" altLang="en-US" dirty="0">
                          <a:latin typeface="+mn-lt"/>
                        </a:rPr>
                        <a:t>化学键</a:t>
                      </a:r>
                      <a:endParaRPr lang="zh-CN" altLang="en-US" b="1" dirty="0">
                        <a:solidFill>
                          <a:schemeClr val="tx1"/>
                        </a:solidFill>
                        <a:latin typeface="+mn-lt"/>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817504642"/>
                  </a:ext>
                </a:extLst>
              </a:tr>
              <a:tr h="316160">
                <a:tc rowSpan="6">
                  <a:txBody>
                    <a:bodyPr/>
                    <a:lstStyle/>
                    <a:p>
                      <a:pPr algn="ctr"/>
                      <a:r>
                        <a:rPr lang="zh-CN" altLang="en-US" sz="1600" b="1" dirty="0">
                          <a:latin typeface="+mn-lt"/>
                          <a:ea typeface="+mn-ea"/>
                        </a:rPr>
                        <a:t>分子内</a:t>
                      </a:r>
                      <a:endParaRPr lang="en-US" altLang="zh-CN" sz="1600" b="1" dirty="0">
                        <a:latin typeface="+mn-lt"/>
                        <a:ea typeface="+mn-ea"/>
                      </a:endParaRPr>
                    </a:p>
                    <a:p>
                      <a:pPr algn="ctr"/>
                      <a:r>
                        <a:rPr lang="zh-CN" altLang="en-US" sz="1600" b="1" dirty="0">
                          <a:latin typeface="+mn-lt"/>
                          <a:ea typeface="+mn-ea"/>
                        </a:rPr>
                        <a:t>（强）</a:t>
                      </a:r>
                    </a:p>
                  </a:txBody>
                  <a:tcPr anchor="ctr"/>
                </a:tc>
                <a:tc rowSpan="4">
                  <a:txBody>
                    <a:bodyPr/>
                    <a:lstStyle/>
                    <a:p>
                      <a:pPr algn="ctr"/>
                      <a:r>
                        <a:rPr lang="zh-CN" altLang="en-US" sz="1600" b="1" dirty="0">
                          <a:latin typeface="+mn-lt"/>
                          <a:ea typeface="+mn-ea"/>
                        </a:rPr>
                        <a:t>共价键</a:t>
                      </a:r>
                    </a:p>
                  </a:txBody>
                  <a:tcPr anchor="ctr"/>
                </a:tc>
                <a:tc>
                  <a:txBody>
                    <a:bodyPr/>
                    <a:lstStyle/>
                    <a:p>
                      <a:pPr algn="ctr"/>
                      <a:r>
                        <a:rPr lang="zh-CN" altLang="en-US" sz="1600" b="1" dirty="0">
                          <a:latin typeface="+mn-lt"/>
                          <a:ea typeface="+mn-ea"/>
                        </a:rPr>
                        <a:t>对称性</a:t>
                      </a:r>
                    </a:p>
                  </a:txBody>
                  <a:tcPr anchor="ctr"/>
                </a:tc>
                <a:tc>
                  <a:txBody>
                    <a:bodyPr/>
                    <a:lstStyle/>
                    <a:p>
                      <a:r>
                        <a:rPr lang="el-GR" altLang="zh-CN" sz="1600" b="1" kern="1200" dirty="0">
                          <a:solidFill>
                            <a:schemeClr val="dk1"/>
                          </a:solidFill>
                          <a:latin typeface="+mn-lt"/>
                          <a:ea typeface="+mn-ea"/>
                          <a:cs typeface="+mn-cs"/>
                        </a:rPr>
                        <a:t>σ</a:t>
                      </a:r>
                      <a:r>
                        <a:rPr lang="zh-CN" altLang="en-US"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π </a:t>
                      </a:r>
                      <a:r>
                        <a:rPr lang="zh-CN" altLang="el-GR"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δ </a:t>
                      </a:r>
                      <a:r>
                        <a:rPr lang="zh-CN" altLang="el-GR"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φ</a:t>
                      </a:r>
                      <a:r>
                        <a:rPr lang="zh-CN" altLang="en-US" sz="1600" b="1" kern="1200" dirty="0">
                          <a:solidFill>
                            <a:schemeClr val="dk1"/>
                          </a:solidFill>
                          <a:latin typeface="+mn-lt"/>
                          <a:ea typeface="+mn-ea"/>
                          <a:cs typeface="+mn-cs"/>
                        </a:rPr>
                        <a:t> </a:t>
                      </a:r>
                      <a:r>
                        <a:rPr lang="zh-CN" altLang="el-GR" sz="1600" b="1" kern="1200" dirty="0">
                          <a:solidFill>
                            <a:schemeClr val="dk1"/>
                          </a:solidFill>
                          <a:latin typeface="+mn-lt"/>
                          <a:ea typeface="+mn-ea"/>
                          <a:cs typeface="+mn-cs"/>
                        </a:rPr>
                        <a:t>键</a:t>
                      </a:r>
                      <a:endParaRPr lang="zh-CN" altLang="en-US"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319831"/>
                  </a:ext>
                </a:extLst>
              </a:tr>
              <a:tr h="316160">
                <a:tc vMerge="1">
                  <a:txBody>
                    <a:bodyPr/>
                    <a:lstStyle/>
                    <a:p>
                      <a:endParaRPr lang="zh-CN" altLang="en-US"/>
                    </a:p>
                  </a:txBody>
                  <a:tcPr/>
                </a:tc>
                <a:tc vMerge="1">
                  <a:txBody>
                    <a:bodyPr/>
                    <a:lstStyle/>
                    <a:p>
                      <a:endParaRPr lang="zh-CN" altLang="en-US" dirty="0"/>
                    </a:p>
                  </a:txBody>
                  <a:tcPr/>
                </a:tc>
                <a:tc>
                  <a:txBody>
                    <a:bodyPr/>
                    <a:lstStyle/>
                    <a:p>
                      <a:pPr algn="ctr"/>
                      <a:r>
                        <a:rPr lang="zh-CN" altLang="en-US" sz="1600" b="1" dirty="0">
                          <a:latin typeface="+mn-lt"/>
                          <a:ea typeface="+mn-ea"/>
                        </a:rPr>
                        <a:t>多重性</a:t>
                      </a:r>
                    </a:p>
                  </a:txBody>
                  <a:tcPr anchor="ctr"/>
                </a:tc>
                <a:tc>
                  <a:txBody>
                    <a:bodyPr/>
                    <a:lstStyle/>
                    <a:p>
                      <a:r>
                        <a:rPr lang="zh-CN" altLang="en-US" sz="1600" b="1" dirty="0">
                          <a:latin typeface="+mn-lt"/>
                          <a:ea typeface="+mn-ea"/>
                        </a:rPr>
                        <a:t>单键、双键、三键、四重键、六重键</a:t>
                      </a:r>
                    </a:p>
                  </a:txBody>
                  <a:tcPr anchor="ctr"/>
                </a:tc>
                <a:extLst>
                  <a:ext uri="{0D108BD9-81ED-4DB2-BD59-A6C34878D82A}">
                    <a16:rowId xmlns:a16="http://schemas.microsoft.com/office/drawing/2014/main" val="1473019615"/>
                  </a:ext>
                </a:extLst>
              </a:tr>
              <a:tr h="546095">
                <a:tc vMerge="1">
                  <a:txBody>
                    <a:bodyPr/>
                    <a:lstStyle/>
                    <a:p>
                      <a:endParaRPr lang="zh-CN" altLang="en-US" dirty="0"/>
                    </a:p>
                  </a:txBody>
                  <a:tcPr/>
                </a:tc>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latin typeface="+mn-lt"/>
                          <a:ea typeface="+mn-ea"/>
                        </a:rPr>
                        <a:t>共振性</a:t>
                      </a:r>
                    </a:p>
                  </a:txBody>
                  <a:tcPr anchor="ctr"/>
                </a:tc>
                <a:tc>
                  <a:txBody>
                    <a:bodyPr/>
                    <a:lstStyle/>
                    <a:p>
                      <a:r>
                        <a:rPr lang="zh-CN" altLang="en-US" sz="1600" b="1" dirty="0">
                          <a:latin typeface="+mn-lt"/>
                          <a:ea typeface="+mn-ea"/>
                        </a:rPr>
                        <a:t>缺电子键</a:t>
                      </a:r>
                      <a:r>
                        <a:rPr lang="en-US" altLang="zh-CN" sz="1600" b="1" dirty="0">
                          <a:latin typeface="+mn-lt"/>
                          <a:ea typeface="+mn-ea"/>
                        </a:rPr>
                        <a:t> (3c–2e 4c–2e) </a:t>
                      </a:r>
                      <a:r>
                        <a:rPr lang="zh-CN" altLang="en-US" sz="1600" b="1" dirty="0">
                          <a:latin typeface="+mn-lt"/>
                          <a:ea typeface="+mn-ea"/>
                        </a:rPr>
                        <a:t>超配位键</a:t>
                      </a:r>
                      <a:r>
                        <a:rPr lang="en-US" altLang="zh-CN" sz="1600" b="1" dirty="0">
                          <a:latin typeface="+mn-lt"/>
                          <a:ea typeface="+mn-ea"/>
                        </a:rPr>
                        <a:t> (3c–4e) </a:t>
                      </a:r>
                      <a:r>
                        <a:rPr lang="zh-CN" altLang="en-US" sz="1600" b="1" dirty="0">
                          <a:latin typeface="+mn-lt"/>
                          <a:ea typeface="+mn-ea"/>
                        </a:rPr>
                        <a:t>芳香性</a:t>
                      </a:r>
                      <a:r>
                        <a:rPr lang="en-US" altLang="zh-CN" sz="1600" b="1" dirty="0">
                          <a:latin typeface="+mn-lt"/>
                          <a:ea typeface="+mn-ea"/>
                        </a:rPr>
                        <a:t> (Möbius super sigma homo </a:t>
                      </a:r>
                      <a:r>
                        <a:rPr lang="en-US" altLang="zh-CN" sz="1600" b="1" dirty="0" err="1">
                          <a:latin typeface="+mn-lt"/>
                          <a:ea typeface="+mn-ea"/>
                        </a:rPr>
                        <a:t>bicyclo</a:t>
                      </a:r>
                      <a:r>
                        <a:rPr lang="en-US" altLang="zh-CN" sz="1600" b="1" dirty="0">
                          <a:latin typeface="+mn-lt"/>
                          <a:ea typeface="+mn-ea"/>
                        </a:rPr>
                        <a:t> </a:t>
                      </a:r>
                      <a:r>
                        <a:rPr lang="en-US" altLang="zh-CN" sz="1600" b="1" dirty="0" err="1">
                          <a:latin typeface="+mn-lt"/>
                          <a:ea typeface="+mn-ea"/>
                        </a:rPr>
                        <a:t>spiro</a:t>
                      </a:r>
                      <a:r>
                        <a:rPr lang="en-US" altLang="zh-CN" sz="1600" b="1" dirty="0">
                          <a:latin typeface="+mn-lt"/>
                          <a:ea typeface="+mn-ea"/>
                        </a:rPr>
                        <a:t> </a:t>
                      </a:r>
                      <a:r>
                        <a:rPr lang="el-GR" altLang="zh-CN" sz="1600" b="1" dirty="0">
                          <a:latin typeface="+mn-lt"/>
                          <a:ea typeface="+mn-ea"/>
                        </a:rPr>
                        <a:t>σ-</a:t>
                      </a:r>
                      <a:r>
                        <a:rPr lang="en-US" altLang="zh-CN" sz="1600" b="1" dirty="0" err="1">
                          <a:latin typeface="+mn-lt"/>
                          <a:ea typeface="+mn-ea"/>
                        </a:rPr>
                        <a:t>bishomo</a:t>
                      </a:r>
                      <a:r>
                        <a:rPr lang="en-US" altLang="zh-CN" sz="1600" b="1" dirty="0">
                          <a:latin typeface="+mn-lt"/>
                          <a:ea typeface="+mn-ea"/>
                        </a:rPr>
                        <a:t> spherical Y-)</a:t>
                      </a:r>
                    </a:p>
                  </a:txBody>
                  <a:tcPr anchor="ctr"/>
                </a:tc>
                <a:extLst>
                  <a:ext uri="{0D108BD9-81ED-4DB2-BD59-A6C34878D82A}">
                    <a16:rowId xmlns:a16="http://schemas.microsoft.com/office/drawing/2014/main" val="270327504"/>
                  </a:ext>
                </a:extLst>
              </a:tr>
              <a:tr h="546095">
                <a:tc vMerge="1">
                  <a:txBody>
                    <a:bodyPr/>
                    <a:lstStyle/>
                    <a:p>
                      <a:endParaRPr lang="zh-CN" altLang="en-US"/>
                    </a:p>
                  </a:txBody>
                  <a:tcPr/>
                </a:tc>
                <a:tc vMerge="1">
                  <a:txBody>
                    <a:bodyPr/>
                    <a:lstStyle/>
                    <a:p>
                      <a:endParaRPr lang="zh-CN" altLang="en-US" dirty="0"/>
                    </a:p>
                  </a:txBody>
                  <a:tcPr/>
                </a:tc>
                <a:tc>
                  <a:txBody>
                    <a:bodyPr/>
                    <a:lstStyle/>
                    <a:p>
                      <a:pPr algn="ctr"/>
                      <a:r>
                        <a:rPr lang="zh-CN" altLang="en-US" sz="1600" b="1" dirty="0">
                          <a:latin typeface="+mn-lt"/>
                          <a:ea typeface="+mn-ea"/>
                        </a:rPr>
                        <a:t>其它</a:t>
                      </a:r>
                    </a:p>
                  </a:txBody>
                  <a:tcPr anchor="ctr"/>
                </a:tc>
                <a:tc>
                  <a:txBody>
                    <a:bodyPr/>
                    <a:lstStyle/>
                    <a:p>
                      <a:r>
                        <a:rPr lang="zh-CN" altLang="en-US" sz="1600" b="1" dirty="0">
                          <a:latin typeface="+mn-lt"/>
                          <a:ea typeface="+mn-ea"/>
                        </a:rPr>
                        <a:t>抓氢键  弯曲键</a:t>
                      </a:r>
                      <a:r>
                        <a:rPr lang="en-US" altLang="zh-CN" sz="1600" b="1" dirty="0">
                          <a:latin typeface="+mn-lt"/>
                          <a:ea typeface="+mn-ea"/>
                        </a:rPr>
                        <a:t> </a:t>
                      </a:r>
                      <a:r>
                        <a:rPr lang="zh-CN" altLang="en-US" sz="1600" b="1" dirty="0">
                          <a:latin typeface="+mn-lt"/>
                          <a:ea typeface="+mn-ea"/>
                        </a:rPr>
                        <a:t> 配位键  </a:t>
                      </a:r>
                      <a:r>
                        <a:rPr lang="zh-CN" altLang="en-US" sz="1600" b="1" dirty="0">
                          <a:solidFill>
                            <a:srgbClr val="FF0000"/>
                          </a:solidFill>
                          <a:latin typeface="+mn-lt"/>
                          <a:ea typeface="+mn-ea"/>
                        </a:rPr>
                        <a:t>电荷转移键 </a:t>
                      </a:r>
                      <a:r>
                        <a:rPr lang="en-US" altLang="zh-CN" sz="1600" b="1" dirty="0">
                          <a:solidFill>
                            <a:srgbClr val="FF0000"/>
                          </a:solidFill>
                          <a:latin typeface="+mn-lt"/>
                          <a:ea typeface="+mn-ea"/>
                        </a:rPr>
                        <a:t> </a:t>
                      </a:r>
                      <a:r>
                        <a:rPr lang="zh-CN" altLang="en-US" sz="1600" b="1" dirty="0">
                          <a:latin typeface="+mn-lt"/>
                          <a:ea typeface="+mn-ea"/>
                        </a:rPr>
                        <a:t>多齿键</a:t>
                      </a:r>
                      <a:r>
                        <a:rPr lang="en-US" altLang="zh-CN" sz="1600" b="1" dirty="0">
                          <a:latin typeface="+mn-lt"/>
                          <a:ea typeface="+mn-ea"/>
                        </a:rPr>
                        <a:t>(</a:t>
                      </a:r>
                      <a:r>
                        <a:rPr lang="el-GR" altLang="zh-CN" sz="1600" b="1" dirty="0">
                          <a:latin typeface="+mn-lt"/>
                          <a:ea typeface="+mn-ea"/>
                        </a:rPr>
                        <a:t>η</a:t>
                      </a:r>
                      <a:r>
                        <a:rPr lang="en-US" altLang="zh-CN" sz="1600" b="1" dirty="0">
                          <a:latin typeface="+mn-lt"/>
                          <a:ea typeface="+mn-ea"/>
                        </a:rPr>
                        <a:t>)  </a:t>
                      </a:r>
                      <a:r>
                        <a:rPr lang="zh-CN" altLang="en-US" sz="1600" b="1" dirty="0">
                          <a:latin typeface="+mn-lt"/>
                          <a:ea typeface="+mn-ea"/>
                        </a:rPr>
                        <a:t>共轭键  超共轭键 反键</a:t>
                      </a:r>
                    </a:p>
                  </a:txBody>
                  <a:tcPr anchor="ctr"/>
                </a:tc>
                <a:extLst>
                  <a:ext uri="{0D108BD9-81ED-4DB2-BD59-A6C34878D82A}">
                    <a16:rowId xmlns:a16="http://schemas.microsoft.com/office/drawing/2014/main" val="2916803888"/>
                  </a:ext>
                </a:extLst>
              </a:tr>
              <a:tr h="316160">
                <a:tc vMerge="1">
                  <a:txBody>
                    <a:bodyPr/>
                    <a:lstStyle/>
                    <a:p>
                      <a:endParaRPr lang="zh-CN" altLang="en-US"/>
                    </a:p>
                  </a:txBody>
                  <a:tcPr/>
                </a:tc>
                <a:tc>
                  <a:txBody>
                    <a:bodyPr/>
                    <a:lstStyle/>
                    <a:p>
                      <a:pPr algn="ctr"/>
                      <a:r>
                        <a:rPr lang="zh-CN" altLang="en-US" sz="1600" b="1" dirty="0">
                          <a:latin typeface="+mn-lt"/>
                          <a:ea typeface="+mn-ea"/>
                        </a:rPr>
                        <a:t>金属键</a:t>
                      </a:r>
                    </a:p>
                  </a:txBody>
                  <a:tcPr anchor="ctr"/>
                </a:tc>
                <a:tc gridSpan="2">
                  <a:txBody>
                    <a:bodyPr/>
                    <a:lstStyle/>
                    <a:p>
                      <a:r>
                        <a:rPr lang="zh-CN" altLang="en-US" sz="1600" b="1" dirty="0">
                          <a:latin typeface="+mn-lt"/>
                          <a:ea typeface="+mn-ea"/>
                        </a:rPr>
                        <a:t>金属芳香性</a:t>
                      </a:r>
                    </a:p>
                  </a:txBody>
                  <a:tcPr anchor="ctr"/>
                </a:tc>
                <a:tc hMerge="1">
                  <a:txBody>
                    <a:bodyPr/>
                    <a:lstStyle/>
                    <a:p>
                      <a:endParaRPr lang="zh-CN" altLang="en-US" dirty="0"/>
                    </a:p>
                  </a:txBody>
                  <a:tcPr anchor="ctr"/>
                </a:tc>
                <a:extLst>
                  <a:ext uri="{0D108BD9-81ED-4DB2-BD59-A6C34878D82A}">
                    <a16:rowId xmlns:a16="http://schemas.microsoft.com/office/drawing/2014/main" val="1485735347"/>
                  </a:ext>
                </a:extLst>
              </a:tr>
              <a:tr h="316160">
                <a:tc vMerge="1">
                  <a:txBody>
                    <a:bodyPr/>
                    <a:lstStyle/>
                    <a:p>
                      <a:endParaRPr lang="en-US" altLang="zh-CN" dirty="0"/>
                    </a:p>
                  </a:txBody>
                  <a:tcPr/>
                </a:tc>
                <a:tc>
                  <a:txBody>
                    <a:bodyPr/>
                    <a:lstStyle/>
                    <a:p>
                      <a:pPr algn="ctr"/>
                      <a:r>
                        <a:rPr lang="zh-CN" altLang="en-US" sz="1600" b="1" dirty="0">
                          <a:latin typeface="+mn-lt"/>
                          <a:ea typeface="+mn-ea"/>
                        </a:rPr>
                        <a:t>离子键</a:t>
                      </a:r>
                    </a:p>
                  </a:txBody>
                  <a:tcPr anchor="ctr"/>
                </a:tc>
                <a:tc>
                  <a:txBody>
                    <a:bodyPr/>
                    <a:lstStyle/>
                    <a:p>
                      <a:endParaRPr lang="zh-CN" altLang="en-US" sz="1600" b="1" dirty="0">
                        <a:latin typeface="+mn-lt"/>
                        <a:ea typeface="+mn-ea"/>
                      </a:endParaRPr>
                    </a:p>
                  </a:txBody>
                  <a:tcPr anchor="ctr"/>
                </a:tc>
                <a:tc>
                  <a:txBody>
                    <a:bodyPr/>
                    <a:lstStyle/>
                    <a:p>
                      <a:endParaRPr lang="zh-CN" altLang="en-US" sz="1600" b="1" dirty="0">
                        <a:latin typeface="+mn-lt"/>
                        <a:ea typeface="+mn-ea"/>
                      </a:endParaRPr>
                    </a:p>
                  </a:txBody>
                  <a:tcPr anchor="ctr"/>
                </a:tc>
                <a:extLst>
                  <a:ext uri="{0D108BD9-81ED-4DB2-BD59-A6C34878D82A}">
                    <a16:rowId xmlns:a16="http://schemas.microsoft.com/office/drawing/2014/main" val="982853491"/>
                  </a:ext>
                </a:extLst>
              </a:tr>
              <a:tr h="316160">
                <a:tc rowSpan="3">
                  <a:txBody>
                    <a:bodyPr/>
                    <a:lstStyle/>
                    <a:p>
                      <a:pPr algn="ctr"/>
                      <a:r>
                        <a:rPr lang="zh-CN" altLang="en-US" sz="1600" b="1" dirty="0">
                          <a:latin typeface="+mn-lt"/>
                          <a:ea typeface="+mn-ea"/>
                        </a:rPr>
                        <a:t>分子间（弱）</a:t>
                      </a:r>
                    </a:p>
                  </a:txBody>
                  <a:tcPr anchor="ctr"/>
                </a:tc>
                <a:tc>
                  <a:txBody>
                    <a:bodyPr/>
                    <a:lstStyle/>
                    <a:p>
                      <a:pPr algn="ctr"/>
                      <a:r>
                        <a:rPr lang="en-US" altLang="zh-CN" sz="1600" b="1" dirty="0">
                          <a:latin typeface="+mn-lt"/>
                          <a:ea typeface="+mn-ea"/>
                        </a:rPr>
                        <a:t>VDW</a:t>
                      </a:r>
                      <a:r>
                        <a:rPr lang="zh-CN" altLang="en-US" sz="1600" b="1" dirty="0">
                          <a:latin typeface="+mn-lt"/>
                          <a:ea typeface="+mn-ea"/>
                        </a:rPr>
                        <a:t>力</a:t>
                      </a:r>
                    </a:p>
                  </a:txBody>
                  <a:tcPr anchor="ctr"/>
                </a:tc>
                <a:tc gridSpan="2">
                  <a:txBody>
                    <a:bodyPr/>
                    <a:lstStyle/>
                    <a:p>
                      <a:r>
                        <a:rPr lang="en-US" altLang="zh-CN" sz="1600" b="1" dirty="0">
                          <a:latin typeface="+mn-lt"/>
                          <a:ea typeface="+mn-ea"/>
                        </a:rPr>
                        <a:t>London</a:t>
                      </a:r>
                      <a:r>
                        <a:rPr lang="zh-CN" altLang="en-US" sz="1600" b="1" dirty="0">
                          <a:latin typeface="+mn-lt"/>
                          <a:ea typeface="+mn-ea"/>
                        </a:rPr>
                        <a:t>色散力</a:t>
                      </a:r>
                    </a:p>
                  </a:txBody>
                  <a:tcPr anchor="ctr"/>
                </a:tc>
                <a:tc hMerge="1">
                  <a:txBody>
                    <a:bodyPr/>
                    <a:lstStyle/>
                    <a:p>
                      <a:endParaRPr lang="zh-CN" altLang="en-US" dirty="0"/>
                    </a:p>
                  </a:txBody>
                  <a:tcPr anchor="ctr"/>
                </a:tc>
                <a:extLst>
                  <a:ext uri="{0D108BD9-81ED-4DB2-BD59-A6C34878D82A}">
                    <a16:rowId xmlns:a16="http://schemas.microsoft.com/office/drawing/2014/main" val="378186827"/>
                  </a:ext>
                </a:extLst>
              </a:tr>
              <a:tr h="316160">
                <a:tc vMerge="1">
                  <a:txBody>
                    <a:bodyPr/>
                    <a:lstStyle/>
                    <a:p>
                      <a:endParaRPr lang="zh-CN" altLang="en-US" dirty="0"/>
                    </a:p>
                  </a:txBody>
                  <a:tcPr/>
                </a:tc>
                <a:tc>
                  <a:txBody>
                    <a:bodyPr/>
                    <a:lstStyle/>
                    <a:p>
                      <a:pPr algn="ctr"/>
                      <a:r>
                        <a:rPr lang="zh-CN" altLang="en-US" sz="1600" b="1" dirty="0">
                          <a:latin typeface="+mn-lt"/>
                          <a:ea typeface="+mn-ea"/>
                        </a:rPr>
                        <a:t>氢键</a:t>
                      </a:r>
                    </a:p>
                  </a:txBody>
                  <a:tcPr anchor="ctr"/>
                </a:tc>
                <a:tc gridSpan="2">
                  <a:txBody>
                    <a:bodyPr/>
                    <a:lstStyle/>
                    <a:p>
                      <a:r>
                        <a:rPr lang="zh-CN" altLang="en-US" sz="1600" b="1" dirty="0">
                          <a:solidFill>
                            <a:srgbClr val="FF0000"/>
                          </a:solidFill>
                          <a:latin typeface="+mn-lt"/>
                          <a:ea typeface="+mn-ea"/>
                        </a:rPr>
                        <a:t>低能垒氢键</a:t>
                      </a:r>
                      <a:r>
                        <a:rPr lang="zh-CN" altLang="en-US" sz="1600" b="1" dirty="0">
                          <a:latin typeface="+mn-lt"/>
                          <a:ea typeface="+mn-ea"/>
                        </a:rPr>
                        <a:t>  共振辅助氢键  </a:t>
                      </a:r>
                      <a:r>
                        <a:rPr lang="zh-CN" altLang="en-US" sz="1600" b="1" dirty="0">
                          <a:solidFill>
                            <a:srgbClr val="FF0000"/>
                          </a:solidFill>
                          <a:latin typeface="+mn-lt"/>
                          <a:ea typeface="+mn-ea"/>
                        </a:rPr>
                        <a:t>对称氢键  双氢键  </a:t>
                      </a:r>
                      <a:r>
                        <a:rPr lang="en-US" altLang="zh-CN" sz="1600" b="1" dirty="0">
                          <a:latin typeface="+mn-lt"/>
                          <a:ea typeface="+mn-ea"/>
                        </a:rPr>
                        <a:t>C-H∙∙∙O</a:t>
                      </a:r>
                      <a:r>
                        <a:rPr lang="zh-CN" altLang="en-US" sz="1600" b="1" dirty="0">
                          <a:latin typeface="+mn-lt"/>
                          <a:ea typeface="+mn-ea"/>
                        </a:rPr>
                        <a:t>相互作用</a:t>
                      </a:r>
                    </a:p>
                  </a:txBody>
                  <a:tcPr anchor="ctr"/>
                </a:tc>
                <a:tc hMerge="1">
                  <a:txBody>
                    <a:bodyPr/>
                    <a:lstStyle/>
                    <a:p>
                      <a:endParaRPr lang="zh-CN" altLang="en-US" dirty="0"/>
                    </a:p>
                  </a:txBody>
                  <a:tcPr anchor="ctr"/>
                </a:tc>
                <a:extLst>
                  <a:ext uri="{0D108BD9-81ED-4DB2-BD59-A6C34878D82A}">
                    <a16:rowId xmlns:a16="http://schemas.microsoft.com/office/drawing/2014/main" val="2639273808"/>
                  </a:ext>
                </a:extLst>
              </a:tr>
              <a:tr h="316160">
                <a:tc vMerge="1">
                  <a:txBody>
                    <a:bodyPr/>
                    <a:lstStyle/>
                    <a:p>
                      <a:endParaRPr lang="zh-CN" altLang="en-US" dirty="0"/>
                    </a:p>
                  </a:txBody>
                  <a:tcPr/>
                </a:tc>
                <a:tc>
                  <a:txBody>
                    <a:bodyPr/>
                    <a:lstStyle/>
                    <a:p>
                      <a:pPr algn="ctr"/>
                      <a:r>
                        <a:rPr lang="zh-CN" altLang="en-US" sz="1600" b="1" dirty="0">
                          <a:latin typeface="+mn-lt"/>
                          <a:ea typeface="+mn-ea"/>
                        </a:rPr>
                        <a:t>其它</a:t>
                      </a:r>
                    </a:p>
                  </a:txBody>
                  <a:tcPr anchor="ctr"/>
                </a:tc>
                <a:tc gridSpan="2">
                  <a:txBody>
                    <a:bodyPr/>
                    <a:lstStyle/>
                    <a:p>
                      <a:r>
                        <a:rPr lang="zh-CN" altLang="en-US" sz="1600" b="1" dirty="0">
                          <a:solidFill>
                            <a:srgbClr val="FF0000"/>
                          </a:solidFill>
                          <a:latin typeface="+mn-lt"/>
                          <a:ea typeface="+mn-ea"/>
                        </a:rPr>
                        <a:t>机械键  卤键  </a:t>
                      </a:r>
                      <a:r>
                        <a:rPr lang="zh-CN" altLang="en-US" sz="1600" b="1" dirty="0">
                          <a:latin typeface="+mn-lt"/>
                          <a:ea typeface="+mn-ea"/>
                        </a:rPr>
                        <a:t>硫族键  亲金作用  插层  堆积  阳离子</a:t>
                      </a:r>
                      <a:r>
                        <a:rPr lang="en-US" altLang="zh-CN" sz="1600" b="1" dirty="0">
                          <a:latin typeface="+mn-lt"/>
                          <a:ea typeface="+mn-ea"/>
                        </a:rPr>
                        <a:t>-π</a:t>
                      </a:r>
                      <a:r>
                        <a:rPr lang="zh-CN" altLang="en-US" sz="1600" b="1" dirty="0">
                          <a:latin typeface="+mn-lt"/>
                          <a:ea typeface="+mn-ea"/>
                        </a:rPr>
                        <a:t>  阴离子</a:t>
                      </a:r>
                      <a:r>
                        <a:rPr lang="en-US" altLang="zh-CN" sz="1600" b="1" dirty="0">
                          <a:latin typeface="+mn-lt"/>
                          <a:ea typeface="+mn-ea"/>
                        </a:rPr>
                        <a:t>-π</a:t>
                      </a:r>
                      <a:r>
                        <a:rPr lang="zh-CN" altLang="en-US" sz="1600" b="1" dirty="0">
                          <a:latin typeface="+mn-lt"/>
                          <a:ea typeface="+mn-ea"/>
                        </a:rPr>
                        <a:t>  盐桥</a:t>
                      </a:r>
                    </a:p>
                  </a:txBody>
                  <a:tcPr anchor="ctr"/>
                </a:tc>
                <a:tc hMerge="1">
                  <a:txBody>
                    <a:bodyPr/>
                    <a:lstStyle/>
                    <a:p>
                      <a:endParaRPr lang="zh-CN" altLang="en-US" dirty="0"/>
                    </a:p>
                  </a:txBody>
                  <a:tcPr anchor="ctr"/>
                </a:tc>
                <a:extLst>
                  <a:ext uri="{0D108BD9-81ED-4DB2-BD59-A6C34878D82A}">
                    <a16:rowId xmlns:a16="http://schemas.microsoft.com/office/drawing/2014/main" val="2471717482"/>
                  </a:ext>
                </a:extLst>
              </a:tr>
            </a:tbl>
          </a:graphicData>
        </a:graphic>
      </p:graphicFrame>
      <p:sp>
        <p:nvSpPr>
          <p:cNvPr id="6" name="矩形 5">
            <a:extLst>
              <a:ext uri="{FF2B5EF4-FFF2-40B4-BE49-F238E27FC236}">
                <a16:creationId xmlns:a16="http://schemas.microsoft.com/office/drawing/2014/main" id="{64FA03FE-65E0-5263-336F-8E84CF3A3A6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灯片编号占位符 1">
            <a:extLst>
              <a:ext uri="{FF2B5EF4-FFF2-40B4-BE49-F238E27FC236}">
                <a16:creationId xmlns:a16="http://schemas.microsoft.com/office/drawing/2014/main" id="{9DBF61DD-0D09-117E-4146-1F4266BEF8DE}"/>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39</a:t>
            </a:fld>
            <a:endParaRPr lang="en-US" altLang="zh-CN" dirty="0"/>
          </a:p>
        </p:txBody>
      </p:sp>
      <p:sp>
        <p:nvSpPr>
          <p:cNvPr id="8" name="文本框 7">
            <a:extLst>
              <a:ext uri="{FF2B5EF4-FFF2-40B4-BE49-F238E27FC236}">
                <a16:creationId xmlns:a16="http://schemas.microsoft.com/office/drawing/2014/main" id="{422F59D4-859C-0D3C-F89E-949F63B9568A}"/>
              </a:ext>
            </a:extLst>
          </p:cNvPr>
          <p:cNvSpPr txBox="1"/>
          <p:nvPr/>
        </p:nvSpPr>
        <p:spPr>
          <a:xfrm>
            <a:off x="7427707" y="151526"/>
            <a:ext cx="1415772" cy="584775"/>
          </a:xfrm>
          <a:prstGeom prst="rect">
            <a:avLst/>
          </a:prstGeom>
          <a:noFill/>
        </p:spPr>
        <p:txBody>
          <a:bodyPr wrap="none" rtlCol="0">
            <a:spAutoFit/>
          </a:bodyPr>
          <a:lstStyle/>
          <a:p>
            <a:r>
              <a:rPr kumimoji="1" lang="zh-CN" altLang="en-US" sz="3200" dirty="0">
                <a:highlight>
                  <a:srgbClr val="FFFF00"/>
                </a:highlight>
              </a:rPr>
              <a:t>不要求</a:t>
            </a:r>
          </a:p>
        </p:txBody>
      </p:sp>
    </p:spTree>
    <p:extLst>
      <p:ext uri="{BB962C8B-B14F-4D97-AF65-F5344CB8AC3E}">
        <p14:creationId xmlns:p14="http://schemas.microsoft.com/office/powerpoint/2010/main" val="2094817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a:xfrm>
            <a:off x="123910" y="6468801"/>
            <a:ext cx="372478" cy="365125"/>
          </a:xfrm>
        </p:spPr>
        <p:txBody>
          <a:bodyPr/>
          <a:lstStyle/>
          <a:p>
            <a:fld id="{29BF3F6A-59A4-4937-B4CF-75EAF4B63568}" type="slidenum">
              <a:rPr lang="zh-CN" altLang="en-US"/>
              <a:pPr/>
              <a:t>4</a:t>
            </a:fld>
            <a:endParaRPr lang="en-US" altLang="zh-CN" dirty="0"/>
          </a:p>
        </p:txBody>
      </p:sp>
      <p:sp>
        <p:nvSpPr>
          <p:cNvPr id="1556482" name="Text Box 2"/>
          <p:cNvSpPr txBox="1">
            <a:spLocks noChangeArrowheads="1"/>
          </p:cNvSpPr>
          <p:nvPr/>
        </p:nvSpPr>
        <p:spPr bwMode="auto">
          <a:xfrm>
            <a:off x="1554717" y="317637"/>
            <a:ext cx="5832231"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en-US" altLang="zh-CN" sz="3200" b="1" dirty="0">
                <a:solidFill>
                  <a:srgbClr val="CC3300"/>
                </a:solidFill>
                <a:effectLst>
                  <a:outerShdw blurRad="38100" dist="38100" dir="2700000" algn="tl">
                    <a:srgbClr val="C0C0C0"/>
                  </a:outerShdw>
                </a:effectLst>
              </a:rPr>
              <a:t>2.5    </a:t>
            </a:r>
            <a:r>
              <a:rPr kumimoji="0" lang="zh-CN" altLang="en-US" sz="3200" b="1" dirty="0">
                <a:solidFill>
                  <a:srgbClr val="CC3300"/>
                </a:solidFill>
                <a:effectLst>
                  <a:outerShdw blurRad="38100" dist="38100" dir="2700000" algn="tl">
                    <a:srgbClr val="C0C0C0"/>
                  </a:outerShdw>
                </a:effectLst>
              </a:rPr>
              <a:t>金 属 键 理 论</a:t>
            </a:r>
          </a:p>
        </p:txBody>
      </p:sp>
      <p:pic>
        <p:nvPicPr>
          <p:cNvPr id="152582"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28522" y="1078642"/>
            <a:ext cx="3205084" cy="212922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9" name="Object 37">
            <a:extLst>
              <a:ext uri="{FF2B5EF4-FFF2-40B4-BE49-F238E27FC236}">
                <a16:creationId xmlns:a16="http://schemas.microsoft.com/office/drawing/2014/main" id="{4D450987-A122-8F42-8A6F-A95DA5D0CDE7}"/>
              </a:ext>
            </a:extLst>
          </p:cNvPr>
          <p:cNvGraphicFramePr>
            <a:graphicFrameLocks noChangeAspect="1"/>
          </p:cNvGraphicFramePr>
          <p:nvPr>
            <p:extLst>
              <p:ext uri="{D42A27DB-BD31-4B8C-83A1-F6EECF244321}">
                <p14:modId xmlns:p14="http://schemas.microsoft.com/office/powerpoint/2010/main" val="2452277590"/>
              </p:ext>
            </p:extLst>
          </p:nvPr>
        </p:nvGraphicFramePr>
        <p:xfrm>
          <a:off x="6937092" y="2905962"/>
          <a:ext cx="1503059" cy="1688704"/>
        </p:xfrm>
        <a:graphic>
          <a:graphicData uri="http://schemas.openxmlformats.org/presentationml/2006/ole">
            <mc:AlternateContent xmlns:mc="http://schemas.openxmlformats.org/markup-compatibility/2006">
              <mc:Choice xmlns:v="urn:schemas-microsoft-com:vml" Requires="v">
                <p:oleObj name="Image" r:id="rId3" imgW="1270000" imgH="1422400" progId="Photoshop.Image.7">
                  <p:embed/>
                </p:oleObj>
              </mc:Choice>
              <mc:Fallback>
                <p:oleObj name="Image" r:id="rId3" imgW="1270000" imgH="1422400" progId="Photoshop.Image.7">
                  <p:embed/>
                  <p:pic>
                    <p:nvPicPr>
                      <p:cNvPr id="33798" name="Object 37">
                        <a:extLst>
                          <a:ext uri="{FF2B5EF4-FFF2-40B4-BE49-F238E27FC236}">
                            <a16:creationId xmlns:a16="http://schemas.microsoft.com/office/drawing/2014/main" id="{C2023F5C-934D-AB4E-98EE-1847C35AB9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092" y="2905962"/>
                        <a:ext cx="1503059" cy="1688704"/>
                      </a:xfrm>
                      <a:prstGeom prst="rect">
                        <a:avLst/>
                      </a:prstGeom>
                      <a:noFill/>
                      <a:ln>
                        <a:noFill/>
                      </a:ln>
                      <a:effectLst/>
                    </p:spPr>
                  </p:pic>
                </p:oleObj>
              </mc:Fallback>
            </mc:AlternateContent>
          </a:graphicData>
        </a:graphic>
      </p:graphicFrame>
      <p:pic>
        <p:nvPicPr>
          <p:cNvPr id="20" name="Picture 3" descr="FG22_00_02UN">
            <a:extLst>
              <a:ext uri="{FF2B5EF4-FFF2-40B4-BE49-F238E27FC236}">
                <a16:creationId xmlns:a16="http://schemas.microsoft.com/office/drawing/2014/main" id="{3CFBF066-04EC-9349-9464-39E7FB6BAB9D}"/>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696341" y="1268776"/>
            <a:ext cx="1984560" cy="1419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E8817C0B-DF68-FD4A-A157-B6F332E31846}"/>
              </a:ext>
            </a:extLst>
          </p:cNvPr>
          <p:cNvPicPr>
            <a:picLocks noChangeAspect="1"/>
          </p:cNvPicPr>
          <p:nvPr/>
        </p:nvPicPr>
        <p:blipFill>
          <a:blip r:embed="rId6"/>
          <a:stretch>
            <a:fillRect/>
          </a:stretch>
        </p:blipFill>
        <p:spPr>
          <a:xfrm>
            <a:off x="6059634" y="4739451"/>
            <a:ext cx="2862018" cy="1572202"/>
          </a:xfrm>
          <a:prstGeom prst="rect">
            <a:avLst/>
          </a:prstGeom>
        </p:spPr>
      </p:pic>
      <p:pic>
        <p:nvPicPr>
          <p:cNvPr id="3" name="图片 2">
            <a:extLst>
              <a:ext uri="{FF2B5EF4-FFF2-40B4-BE49-F238E27FC236}">
                <a16:creationId xmlns:a16="http://schemas.microsoft.com/office/drawing/2014/main" id="{E85CA7C2-3EFC-A94A-AEE7-85151DB4D986}"/>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222348" y="3435805"/>
            <a:ext cx="5355271" cy="3121201"/>
          </a:xfrm>
          <a:prstGeom prst="rect">
            <a:avLst/>
          </a:prstGeom>
        </p:spPr>
      </p:pic>
    </p:spTree>
    <p:extLst>
      <p:ext uri="{BB962C8B-B14F-4D97-AF65-F5344CB8AC3E}">
        <p14:creationId xmlns:p14="http://schemas.microsoft.com/office/powerpoint/2010/main" val="351362838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C3DE5B37-7C64-E846-8FF8-0396023A0028}"/>
              </a:ext>
            </a:extLst>
          </p:cNvPr>
          <p:cNvSpPr>
            <a:spLocks noChangeArrowheads="1"/>
          </p:cNvSpPr>
          <p:nvPr/>
        </p:nvSpPr>
        <p:spPr bwMode="auto">
          <a:xfrm>
            <a:off x="2267744"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电荷转移键</a:t>
            </a:r>
          </a:p>
        </p:txBody>
      </p:sp>
      <p:sp>
        <p:nvSpPr>
          <p:cNvPr id="4" name="矩形 3">
            <a:extLst>
              <a:ext uri="{FF2B5EF4-FFF2-40B4-BE49-F238E27FC236}">
                <a16:creationId xmlns:a16="http://schemas.microsoft.com/office/drawing/2014/main" id="{B3FAEC83-8401-B34B-92D9-A15CAE00E82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矩形 4">
            <a:extLst>
              <a:ext uri="{FF2B5EF4-FFF2-40B4-BE49-F238E27FC236}">
                <a16:creationId xmlns:a16="http://schemas.microsoft.com/office/drawing/2014/main" id="{E78903D9-E3E0-5444-AC7D-304C2F8C8595}"/>
              </a:ext>
            </a:extLst>
          </p:cNvPr>
          <p:cNvSpPr/>
          <p:nvPr/>
        </p:nvSpPr>
        <p:spPr>
          <a:xfrm>
            <a:off x="205419" y="1089744"/>
            <a:ext cx="8733161" cy="1200329"/>
          </a:xfrm>
          <a:prstGeom prst="rect">
            <a:avLst/>
          </a:prstGeom>
        </p:spPr>
        <p:txBody>
          <a:bodyPr wrap="square">
            <a:spAutoFit/>
          </a:bodyPr>
          <a:lstStyle/>
          <a:p>
            <a:pPr algn="ctr"/>
            <a:r>
              <a:rPr lang="zh-CN" altLang="en-US" dirty="0"/>
              <a:t>The charge-shift bond has been proposed as a new class of chemical bond that sits alongside the two familiar families of covalent and ionic bonds where electrons are shared or transferred respectively</a:t>
            </a:r>
            <a:r>
              <a:rPr lang="en-US" altLang="zh-CN" dirty="0"/>
              <a:t>.</a:t>
            </a:r>
            <a:endParaRPr lang="zh-CN" altLang="en-US" dirty="0"/>
          </a:p>
        </p:txBody>
      </p:sp>
      <p:pic>
        <p:nvPicPr>
          <p:cNvPr id="9" name="图片 8">
            <a:extLst>
              <a:ext uri="{FF2B5EF4-FFF2-40B4-BE49-F238E27FC236}">
                <a16:creationId xmlns:a16="http://schemas.microsoft.com/office/drawing/2014/main" id="{DBA20377-ED64-0A4D-B80A-B1EA49472525}"/>
              </a:ext>
            </a:extLst>
          </p:cNvPr>
          <p:cNvPicPr>
            <a:picLocks noChangeAspect="1"/>
          </p:cNvPicPr>
          <p:nvPr/>
        </p:nvPicPr>
        <p:blipFill>
          <a:blip r:embed="rId2"/>
          <a:stretch>
            <a:fillRect/>
          </a:stretch>
        </p:blipFill>
        <p:spPr>
          <a:xfrm>
            <a:off x="-1" y="2364559"/>
            <a:ext cx="9144000" cy="921411"/>
          </a:xfrm>
          <a:prstGeom prst="rect">
            <a:avLst/>
          </a:prstGeom>
        </p:spPr>
      </p:pic>
      <p:pic>
        <p:nvPicPr>
          <p:cNvPr id="11" name="图片 10">
            <a:extLst>
              <a:ext uri="{FF2B5EF4-FFF2-40B4-BE49-F238E27FC236}">
                <a16:creationId xmlns:a16="http://schemas.microsoft.com/office/drawing/2014/main" id="{67E18AE2-B597-C946-AF44-6B7F38154051}"/>
              </a:ext>
            </a:extLst>
          </p:cNvPr>
          <p:cNvPicPr>
            <a:picLocks noChangeAspect="1"/>
          </p:cNvPicPr>
          <p:nvPr/>
        </p:nvPicPr>
        <p:blipFill>
          <a:blip r:embed="rId3"/>
          <a:stretch>
            <a:fillRect/>
          </a:stretch>
        </p:blipFill>
        <p:spPr>
          <a:xfrm>
            <a:off x="755576" y="3360456"/>
            <a:ext cx="3672409" cy="3325956"/>
          </a:xfrm>
          <a:prstGeom prst="rect">
            <a:avLst/>
          </a:prstGeom>
        </p:spPr>
      </p:pic>
      <p:sp>
        <p:nvSpPr>
          <p:cNvPr id="12" name="矩形 11">
            <a:extLst>
              <a:ext uri="{FF2B5EF4-FFF2-40B4-BE49-F238E27FC236}">
                <a16:creationId xmlns:a16="http://schemas.microsoft.com/office/drawing/2014/main" id="{72B930A8-442D-B64C-B659-C2885369E630}"/>
              </a:ext>
            </a:extLst>
          </p:cNvPr>
          <p:cNvSpPr/>
          <p:nvPr/>
        </p:nvSpPr>
        <p:spPr>
          <a:xfrm>
            <a:off x="4427985" y="4293096"/>
            <a:ext cx="4572000" cy="1631216"/>
          </a:xfrm>
          <a:prstGeom prst="rect">
            <a:avLst/>
          </a:prstGeom>
        </p:spPr>
        <p:txBody>
          <a:bodyPr>
            <a:spAutoFit/>
          </a:bodyPr>
          <a:lstStyle/>
          <a:p>
            <a:pPr algn="ctr"/>
            <a:r>
              <a:rPr lang="zh-CN" altLang="en-US" sz="2000" dirty="0"/>
              <a:t>The results show that for homonuclear bonds the charge shift resonance energy can be significant, and for F</a:t>
            </a:r>
            <a:r>
              <a:rPr lang="zh-CN" altLang="en-US" sz="2000" baseline="-25000" dirty="0"/>
              <a:t>2</a:t>
            </a:r>
            <a:r>
              <a:rPr lang="zh-CN" altLang="en-US" sz="2000" dirty="0"/>
              <a:t> and Cl</a:t>
            </a:r>
            <a:r>
              <a:rPr lang="zh-CN" altLang="en-US" sz="2000" baseline="-25000" dirty="0"/>
              <a:t>2</a:t>
            </a:r>
            <a:r>
              <a:rPr lang="zh-CN" altLang="en-US" sz="2000" dirty="0"/>
              <a:t> show it is the attractive component whereas the covalent contribution is repulsive. </a:t>
            </a:r>
          </a:p>
        </p:txBody>
      </p:sp>
      <p:sp>
        <p:nvSpPr>
          <p:cNvPr id="6" name="灯片编号占位符 1">
            <a:extLst>
              <a:ext uri="{FF2B5EF4-FFF2-40B4-BE49-F238E27FC236}">
                <a16:creationId xmlns:a16="http://schemas.microsoft.com/office/drawing/2014/main" id="{C759B241-9425-A3C0-EF8A-D7A3B2FE59EF}"/>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40</a:t>
            </a:fld>
            <a:endParaRPr lang="en-US" altLang="zh-CN" dirty="0"/>
          </a:p>
        </p:txBody>
      </p:sp>
    </p:spTree>
    <p:extLst>
      <p:ext uri="{BB962C8B-B14F-4D97-AF65-F5344CB8AC3E}">
        <p14:creationId xmlns:p14="http://schemas.microsoft.com/office/powerpoint/2010/main" val="16888782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2">
            <a:extLst>
              <a:ext uri="{FF2B5EF4-FFF2-40B4-BE49-F238E27FC236}">
                <a16:creationId xmlns:a16="http://schemas.microsoft.com/office/drawing/2014/main" id="{BC7A010E-920A-C549-A061-D761506CB706}"/>
              </a:ext>
            </a:extLst>
          </p:cNvPr>
          <p:cNvSpPr>
            <a:spLocks noChangeArrowheads="1"/>
          </p:cNvSpPr>
          <p:nvPr/>
        </p:nvSpPr>
        <p:spPr bwMode="auto">
          <a:xfrm>
            <a:off x="2162643"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低能垒氢键</a:t>
            </a:r>
          </a:p>
        </p:txBody>
      </p:sp>
      <p:sp>
        <p:nvSpPr>
          <p:cNvPr id="5" name="矩形 4">
            <a:extLst>
              <a:ext uri="{FF2B5EF4-FFF2-40B4-BE49-F238E27FC236}">
                <a16:creationId xmlns:a16="http://schemas.microsoft.com/office/drawing/2014/main" id="{8F635B5E-071B-6A44-B2A6-54C28CAA376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322564" name="Picture 4" descr="File:Hbond lengths.svg">
            <a:extLst>
              <a:ext uri="{FF2B5EF4-FFF2-40B4-BE49-F238E27FC236}">
                <a16:creationId xmlns:a16="http://schemas.microsoft.com/office/drawing/2014/main" id="{40D091AA-30A5-9847-A5F3-3B8701EEB392}"/>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7544" y="2763797"/>
            <a:ext cx="3744416" cy="370917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4757856B-BFD6-CE4A-9123-782969ECF830}"/>
              </a:ext>
            </a:extLst>
          </p:cNvPr>
          <p:cNvSpPr/>
          <p:nvPr/>
        </p:nvSpPr>
        <p:spPr>
          <a:xfrm>
            <a:off x="110108" y="1009471"/>
            <a:ext cx="8854380" cy="1754326"/>
          </a:xfrm>
          <a:prstGeom prst="rect">
            <a:avLst/>
          </a:prstGeom>
        </p:spPr>
        <p:txBody>
          <a:bodyPr wrap="square">
            <a:spAutoFit/>
          </a:bodyPr>
          <a:lstStyle/>
          <a:p>
            <a:pPr algn="just"/>
            <a:r>
              <a:rPr lang="zh-CN" altLang="en-US" sz="1800" dirty="0">
                <a:latin typeface="Arial" panose="020B0604020202020204" pitchFamily="34" charset="0"/>
                <a:cs typeface="Arial" panose="020B0604020202020204" pitchFamily="34" charset="0"/>
              </a:rPr>
              <a:t>Energy profiles for different hydrogen bond types between oxygen heteroatoms. Standard hydrogen bonds are asymmetrical, with the hydrogen being associated with one heteroatom. When the pKa between the heteroatoms is equal, a symmetrical hydrogen bond forms with the hydrogen in equilibrium between two locations. At shorter distances, the barrier between the two energy minima is low enough that the hydrogen is equally bound as a low-barrier, or single-well hydrogen bond.</a:t>
            </a:r>
          </a:p>
        </p:txBody>
      </p:sp>
      <p:sp>
        <p:nvSpPr>
          <p:cNvPr id="8" name="Rectangle 6">
            <a:extLst>
              <a:ext uri="{FF2B5EF4-FFF2-40B4-BE49-F238E27FC236}">
                <a16:creationId xmlns:a16="http://schemas.microsoft.com/office/drawing/2014/main" id="{50304D8A-6F7F-8A45-94C3-5F46FE632300}"/>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E892C017-900F-DD4E-B4C1-87F477DD1B6E}"/>
              </a:ext>
            </a:extLst>
          </p:cNvPr>
          <p:cNvPicPr>
            <a:picLocks noChangeAspect="1"/>
          </p:cNvPicPr>
          <p:nvPr/>
        </p:nvPicPr>
        <p:blipFill>
          <a:blip r:embed="rId3"/>
          <a:stretch>
            <a:fillRect/>
          </a:stretch>
        </p:blipFill>
        <p:spPr>
          <a:xfrm>
            <a:off x="4812974" y="3586838"/>
            <a:ext cx="3548388" cy="2129033"/>
          </a:xfrm>
          <a:prstGeom prst="rect">
            <a:avLst/>
          </a:prstGeom>
        </p:spPr>
      </p:pic>
      <p:sp>
        <p:nvSpPr>
          <p:cNvPr id="6" name="灯片编号占位符 1">
            <a:extLst>
              <a:ext uri="{FF2B5EF4-FFF2-40B4-BE49-F238E27FC236}">
                <a16:creationId xmlns:a16="http://schemas.microsoft.com/office/drawing/2014/main" id="{740AF206-54AF-582B-9BBD-DF7D6AE60CF7}"/>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41</a:t>
            </a:fld>
            <a:endParaRPr lang="en-US" altLang="zh-CN" dirty="0"/>
          </a:p>
        </p:txBody>
      </p:sp>
    </p:spTree>
    <p:extLst>
      <p:ext uri="{BB962C8B-B14F-4D97-AF65-F5344CB8AC3E}">
        <p14:creationId xmlns:p14="http://schemas.microsoft.com/office/powerpoint/2010/main" val="26429975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2">
            <a:extLst>
              <a:ext uri="{FF2B5EF4-FFF2-40B4-BE49-F238E27FC236}">
                <a16:creationId xmlns:a16="http://schemas.microsoft.com/office/drawing/2014/main" id="{5456CE16-F970-A148-8B65-83C7AFAD1C8B}"/>
              </a:ext>
            </a:extLst>
          </p:cNvPr>
          <p:cNvSpPr>
            <a:spLocks noChangeArrowheads="1"/>
          </p:cNvSpPr>
          <p:nvPr/>
        </p:nvSpPr>
        <p:spPr bwMode="auto">
          <a:xfrm>
            <a:off x="2267744"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双</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氢</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键</a:t>
            </a:r>
          </a:p>
        </p:txBody>
      </p:sp>
      <p:sp>
        <p:nvSpPr>
          <p:cNvPr id="4" name="矩形 3">
            <a:extLst>
              <a:ext uri="{FF2B5EF4-FFF2-40B4-BE49-F238E27FC236}">
                <a16:creationId xmlns:a16="http://schemas.microsoft.com/office/drawing/2014/main" id="{7E8C2342-55FD-3245-812A-FEDFAFC10A4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矩形 5">
            <a:extLst>
              <a:ext uri="{FF2B5EF4-FFF2-40B4-BE49-F238E27FC236}">
                <a16:creationId xmlns:a16="http://schemas.microsoft.com/office/drawing/2014/main" id="{D211B0CC-8A20-A046-9C06-8CE2FFE23075}"/>
              </a:ext>
            </a:extLst>
          </p:cNvPr>
          <p:cNvSpPr/>
          <p:nvPr/>
        </p:nvSpPr>
        <p:spPr>
          <a:xfrm>
            <a:off x="340164" y="1093230"/>
            <a:ext cx="8624324" cy="1143839"/>
          </a:xfrm>
          <a:prstGeom prst="rect">
            <a:avLst/>
          </a:prstGeom>
        </p:spPr>
        <p:txBody>
          <a:bodyPr wrap="square">
            <a:spAutoFit/>
          </a:bodyPr>
          <a:lstStyle/>
          <a:p>
            <a:pPr>
              <a:lnSpc>
                <a:spcPct val="150000"/>
              </a:lnSpc>
            </a:pPr>
            <a:r>
              <a:rPr lang="zh-CN" altLang="en-US" sz="2400" dirty="0">
                <a:latin typeface="SimHei" panose="02010609060101010101" pitchFamily="49" charset="-122"/>
                <a:ea typeface="SimHei" panose="02010609060101010101" pitchFamily="49" charset="-122"/>
              </a:rPr>
              <a:t>双氢键是氢键的一种，是金属氢化物与OH或NH基团或其它含质子基团的相互作用。</a:t>
            </a:r>
          </a:p>
        </p:txBody>
      </p:sp>
      <p:pic>
        <p:nvPicPr>
          <p:cNvPr id="323586" name="Picture 2" descr="https://upload.wikimedia.org/wikipedia/commons/6/64/DihydrogenBondingBH4-H2O.png">
            <a:extLst>
              <a:ext uri="{FF2B5EF4-FFF2-40B4-BE49-F238E27FC236}">
                <a16:creationId xmlns:a16="http://schemas.microsoft.com/office/drawing/2014/main" id="{FC0FB2D9-1FB1-8940-B000-B6B47FE559E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31640" y="2636912"/>
            <a:ext cx="2376264" cy="2530932"/>
          </a:xfrm>
          <a:prstGeom prst="rect">
            <a:avLst/>
          </a:prstGeom>
          <a:noFill/>
          <a:extLst>
            <a:ext uri="{909E8E84-426E-40DD-AFC4-6F175D3DCCD1}">
              <a14:hiddenFill xmlns:a14="http://schemas.microsoft.com/office/drawing/2010/main">
                <a:solidFill>
                  <a:srgbClr val="FFFFFF"/>
                </a:solidFill>
              </a14:hiddenFill>
            </a:ext>
          </a:extLst>
        </p:spPr>
      </p:pic>
      <p:pic>
        <p:nvPicPr>
          <p:cNvPr id="323588" name="Picture 4" descr="https://upload.wikimedia.org/wikipedia/commons/d/dd/DihydrogenBondingIrCmpx.png">
            <a:extLst>
              <a:ext uri="{FF2B5EF4-FFF2-40B4-BE49-F238E27FC236}">
                <a16:creationId xmlns:a16="http://schemas.microsoft.com/office/drawing/2014/main" id="{C837E267-E3F0-824B-B5BB-948435562A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220072" y="2472565"/>
            <a:ext cx="2688084" cy="299546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3CBAAF7-A19C-1042-A67C-90125EAED703}"/>
              </a:ext>
            </a:extLst>
          </p:cNvPr>
          <p:cNvSpPr txBox="1"/>
          <p:nvPr/>
        </p:nvSpPr>
        <p:spPr>
          <a:xfrm>
            <a:off x="3174998" y="5903284"/>
            <a:ext cx="2954655" cy="461665"/>
          </a:xfrm>
          <a:prstGeom prst="rect">
            <a:avLst/>
          </a:prstGeom>
          <a:noFill/>
        </p:spPr>
        <p:txBody>
          <a:bodyPr wrap="none" rtlCol="0">
            <a:spAutoFit/>
          </a:bodyPr>
          <a:lstStyle/>
          <a:p>
            <a:r>
              <a:rPr kumimoji="1" lang="zh-CN" altLang="en-US" dirty="0"/>
              <a:t>红外光谱</a:t>
            </a:r>
            <a:r>
              <a:rPr lang="zh-CN" altLang="en-US" dirty="0"/>
              <a:t>、单晶结构</a:t>
            </a:r>
            <a:endParaRPr kumimoji="1" lang="zh-CN" altLang="en-US" dirty="0"/>
          </a:p>
        </p:txBody>
      </p:sp>
      <p:sp>
        <p:nvSpPr>
          <p:cNvPr id="5" name="矩形 4">
            <a:extLst>
              <a:ext uri="{FF2B5EF4-FFF2-40B4-BE49-F238E27FC236}">
                <a16:creationId xmlns:a16="http://schemas.microsoft.com/office/drawing/2014/main" id="{174DE836-55DC-A14F-B9C9-7CD87FBC4A67}"/>
              </a:ext>
            </a:extLst>
          </p:cNvPr>
          <p:cNvSpPr/>
          <p:nvPr/>
        </p:nvSpPr>
        <p:spPr>
          <a:xfrm>
            <a:off x="1765851" y="5304731"/>
            <a:ext cx="1930337" cy="461665"/>
          </a:xfrm>
          <a:prstGeom prst="rect">
            <a:avLst/>
          </a:prstGeom>
        </p:spPr>
        <p:txBody>
          <a:bodyPr wrap="none">
            <a:spAutoFit/>
          </a:bodyPr>
          <a:lstStyle/>
          <a:p>
            <a:pPr marL="0" marR="0">
              <a:spcBef>
                <a:spcPts val="0"/>
              </a:spcBef>
              <a:spcAft>
                <a:spcPts val="0"/>
              </a:spcAft>
            </a:pPr>
            <a:r>
              <a:rPr lang="en-US" altLang="zh-CN" kern="0" dirty="0">
                <a:ea typeface="宋体" panose="02010600030101010101" pitchFamily="2" charset="-122"/>
              </a:rPr>
              <a:t>NaBH</a:t>
            </a:r>
            <a:r>
              <a:rPr lang="en-US" altLang="zh-CN" kern="0" baseline="-25000" dirty="0">
                <a:ea typeface="宋体" panose="02010600030101010101" pitchFamily="2" charset="-122"/>
              </a:rPr>
              <a:t>4</a:t>
            </a:r>
            <a:r>
              <a:rPr lang="en-US" altLang="zh-CN" kern="0" dirty="0">
                <a:ea typeface="宋体" panose="02010600030101010101" pitchFamily="2" charset="-122"/>
              </a:rPr>
              <a:t>(H</a:t>
            </a:r>
            <a:r>
              <a:rPr lang="en-US" altLang="zh-CN" kern="0" baseline="-25000" dirty="0">
                <a:ea typeface="宋体" panose="02010600030101010101" pitchFamily="2" charset="-122"/>
              </a:rPr>
              <a:t>2</a:t>
            </a:r>
            <a:r>
              <a:rPr lang="en-US" altLang="zh-CN" kern="0" dirty="0">
                <a:ea typeface="宋体" panose="02010600030101010101" pitchFamily="2" charset="-122"/>
              </a:rPr>
              <a:t>O)</a:t>
            </a:r>
            <a:r>
              <a:rPr lang="en-US" altLang="zh-CN" kern="0" baseline="-25000" dirty="0">
                <a:ea typeface="宋体" panose="02010600030101010101" pitchFamily="2" charset="-122"/>
              </a:rPr>
              <a:t>2</a:t>
            </a:r>
            <a:endParaRPr lang="en-US" altLang="zh-CN" sz="3200" dirty="0">
              <a:effectLst/>
              <a:latin typeface="宋体" panose="02010600030101010101" pitchFamily="2" charset="-122"/>
              <a:ea typeface="宋体" panose="02010600030101010101" pitchFamily="2" charset="-122"/>
            </a:endParaRPr>
          </a:p>
        </p:txBody>
      </p:sp>
      <p:sp>
        <p:nvSpPr>
          <p:cNvPr id="8" name="灯片编号占位符 1">
            <a:extLst>
              <a:ext uri="{FF2B5EF4-FFF2-40B4-BE49-F238E27FC236}">
                <a16:creationId xmlns:a16="http://schemas.microsoft.com/office/drawing/2014/main" id="{837624DC-E432-5908-848E-6E3A77980730}"/>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42</a:t>
            </a:fld>
            <a:endParaRPr lang="en-US" altLang="zh-CN" dirty="0"/>
          </a:p>
        </p:txBody>
      </p:sp>
    </p:spTree>
    <p:extLst>
      <p:ext uri="{BB962C8B-B14F-4D97-AF65-F5344CB8AC3E}">
        <p14:creationId xmlns:p14="http://schemas.microsoft.com/office/powerpoint/2010/main" val="41309727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2">
            <a:extLst>
              <a:ext uri="{FF2B5EF4-FFF2-40B4-BE49-F238E27FC236}">
                <a16:creationId xmlns:a16="http://schemas.microsoft.com/office/drawing/2014/main" id="{5F930F94-74CE-1843-9A8E-BED4A70815CA}"/>
              </a:ext>
            </a:extLst>
          </p:cNvPr>
          <p:cNvSpPr>
            <a:spLocks noChangeArrowheads="1"/>
          </p:cNvSpPr>
          <p:nvPr/>
        </p:nvSpPr>
        <p:spPr bwMode="auto">
          <a:xfrm>
            <a:off x="2267744"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机</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械</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键</a:t>
            </a:r>
          </a:p>
        </p:txBody>
      </p:sp>
      <p:sp>
        <p:nvSpPr>
          <p:cNvPr id="6" name="矩形 5">
            <a:extLst>
              <a:ext uri="{FF2B5EF4-FFF2-40B4-BE49-F238E27FC236}">
                <a16:creationId xmlns:a16="http://schemas.microsoft.com/office/drawing/2014/main" id="{CA401C25-CA0E-0E46-B2CE-CEF89A1E3C3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矩形 6">
            <a:extLst>
              <a:ext uri="{FF2B5EF4-FFF2-40B4-BE49-F238E27FC236}">
                <a16:creationId xmlns:a16="http://schemas.microsoft.com/office/drawing/2014/main" id="{4B75FBA0-5AA4-A542-920D-6384FD4B1679}"/>
              </a:ext>
            </a:extLst>
          </p:cNvPr>
          <p:cNvSpPr/>
          <p:nvPr/>
        </p:nvSpPr>
        <p:spPr>
          <a:xfrm>
            <a:off x="283221" y="1033017"/>
            <a:ext cx="8787951" cy="1754326"/>
          </a:xfrm>
          <a:prstGeom prst="rect">
            <a:avLst/>
          </a:prstGeom>
        </p:spPr>
        <p:txBody>
          <a:bodyPr wrap="square">
            <a:spAutoFit/>
          </a:bodyPr>
          <a:lstStyle/>
          <a:p>
            <a:r>
              <a:rPr lang="zh-CN" altLang="en-US" dirty="0"/>
              <a:t>Mechanically interlocked molecular architectures (MIMAs) are molecules that are connected as a consequence of their topology. This connection of molecules is analogous to keys on a key chain loop. The keys are not directly connected to the key chain loop but they cannot be separated without breaking the loop. On the molecular level the interlocked molecules cannot be separated without the breaking of the covalent bonds that comprise the conjoined molecules, this is referred to as a mechanical bond.</a:t>
            </a:r>
          </a:p>
        </p:txBody>
      </p:sp>
      <p:sp>
        <p:nvSpPr>
          <p:cNvPr id="8" name="矩形 7">
            <a:extLst>
              <a:ext uri="{FF2B5EF4-FFF2-40B4-BE49-F238E27FC236}">
                <a16:creationId xmlns:a16="http://schemas.microsoft.com/office/drawing/2014/main" id="{C574010F-8654-ED41-9FA8-B86EE436583D}"/>
              </a:ext>
            </a:extLst>
          </p:cNvPr>
          <p:cNvSpPr/>
          <p:nvPr/>
        </p:nvSpPr>
        <p:spPr>
          <a:xfrm>
            <a:off x="4499172" y="5199803"/>
            <a:ext cx="4572000" cy="1200329"/>
          </a:xfrm>
          <a:prstGeom prst="rect">
            <a:avLst/>
          </a:prstGeom>
          <a:ln w="19050">
            <a:solidFill>
              <a:srgbClr val="C00000"/>
            </a:solidFill>
          </a:ln>
        </p:spPr>
        <p:txBody>
          <a:bodyPr>
            <a:spAutoFit/>
          </a:bodyPr>
          <a:lstStyle/>
          <a:p>
            <a:r>
              <a:rPr lang="zh-CN" altLang="en-US" dirty="0"/>
              <a:t>2016年诺贝尔化学奖揭，法国、美国、荷兰三位科学家Jean-Pierre Sauvage, J. Fraser Stoddart和Bernard L. Feringa获奖！获奖理由是“分子机器的设计与合成”</a:t>
            </a:r>
          </a:p>
        </p:txBody>
      </p:sp>
      <p:pic>
        <p:nvPicPr>
          <p:cNvPr id="10" name="图片 9">
            <a:extLst>
              <a:ext uri="{FF2B5EF4-FFF2-40B4-BE49-F238E27FC236}">
                <a16:creationId xmlns:a16="http://schemas.microsoft.com/office/drawing/2014/main" id="{2EA6DF2D-A8AA-D041-85D4-A91572DD4372}"/>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1076241" y="3030271"/>
            <a:ext cx="2184850" cy="1440817"/>
          </a:xfrm>
          <a:prstGeom prst="rect">
            <a:avLst/>
          </a:prstGeom>
        </p:spPr>
      </p:pic>
      <p:pic>
        <p:nvPicPr>
          <p:cNvPr id="11" name="图片 10">
            <a:extLst>
              <a:ext uri="{FF2B5EF4-FFF2-40B4-BE49-F238E27FC236}">
                <a16:creationId xmlns:a16="http://schemas.microsoft.com/office/drawing/2014/main" id="{5E0B82F6-BA4F-AE47-84A6-8909A976473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393975" y="3030271"/>
            <a:ext cx="1681029" cy="1414129"/>
          </a:xfrm>
          <a:prstGeom prst="rect">
            <a:avLst/>
          </a:prstGeom>
        </p:spPr>
      </p:pic>
      <p:pic>
        <p:nvPicPr>
          <p:cNvPr id="13" name="图片 12">
            <a:extLst>
              <a:ext uri="{FF2B5EF4-FFF2-40B4-BE49-F238E27FC236}">
                <a16:creationId xmlns:a16="http://schemas.microsoft.com/office/drawing/2014/main" id="{054B3C90-1CFE-1F4A-9678-2DEBA463E52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981840" y="3005995"/>
            <a:ext cx="1566152" cy="1438405"/>
          </a:xfrm>
          <a:prstGeom prst="rect">
            <a:avLst/>
          </a:prstGeom>
        </p:spPr>
      </p:pic>
      <p:pic>
        <p:nvPicPr>
          <p:cNvPr id="14" name="图片 13">
            <a:extLst>
              <a:ext uri="{FF2B5EF4-FFF2-40B4-BE49-F238E27FC236}">
                <a16:creationId xmlns:a16="http://schemas.microsoft.com/office/drawing/2014/main" id="{97497A84-663D-7E43-BD49-FB2296251ACF}"/>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2763024" y="4895015"/>
            <a:ext cx="1493387" cy="1505117"/>
          </a:xfrm>
          <a:prstGeom prst="rect">
            <a:avLst/>
          </a:prstGeom>
        </p:spPr>
      </p:pic>
      <p:pic>
        <p:nvPicPr>
          <p:cNvPr id="15" name="图片 14">
            <a:extLst>
              <a:ext uri="{FF2B5EF4-FFF2-40B4-BE49-F238E27FC236}">
                <a16:creationId xmlns:a16="http://schemas.microsoft.com/office/drawing/2014/main" id="{A2569CFE-C3BB-2A4D-B116-120E3A626650}"/>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198419" y="5044199"/>
            <a:ext cx="2069325" cy="1542050"/>
          </a:xfrm>
          <a:prstGeom prst="rect">
            <a:avLst/>
          </a:prstGeom>
        </p:spPr>
      </p:pic>
      <p:sp>
        <p:nvSpPr>
          <p:cNvPr id="2" name="灯片编号占位符 1">
            <a:extLst>
              <a:ext uri="{FF2B5EF4-FFF2-40B4-BE49-F238E27FC236}">
                <a16:creationId xmlns:a16="http://schemas.microsoft.com/office/drawing/2014/main" id="{4B74CB8A-016B-C849-3A7D-EAD95C88FC3E}"/>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43</a:t>
            </a:fld>
            <a:endParaRPr lang="en-US" altLang="zh-CN" dirty="0"/>
          </a:p>
        </p:txBody>
      </p:sp>
    </p:spTree>
    <p:extLst>
      <p:ext uri="{BB962C8B-B14F-4D97-AF65-F5344CB8AC3E}">
        <p14:creationId xmlns:p14="http://schemas.microsoft.com/office/powerpoint/2010/main" val="26076192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276F6573-B8C4-4141-BE7E-DBF52B0E28E1}"/>
              </a:ext>
            </a:extLst>
          </p:cNvPr>
          <p:cNvSpPr>
            <a:spLocks noChangeArrowheads="1"/>
          </p:cNvSpPr>
          <p:nvPr/>
        </p:nvSpPr>
        <p:spPr bwMode="auto">
          <a:xfrm>
            <a:off x="2267744"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卤</a:t>
            </a:r>
            <a:r>
              <a:rPr lang="en-US" altLang="zh-CN" sz="3200" b="1" dirty="0">
                <a:solidFill>
                  <a:srgbClr val="CC3300"/>
                </a:solidFill>
                <a:effectLst>
                  <a:outerShdw blurRad="38100" dist="38100" dir="2700000" algn="tl">
                    <a:srgbClr val="C0C0C0"/>
                  </a:outerShdw>
                </a:effectLst>
              </a:rPr>
              <a:t>  </a:t>
            </a:r>
            <a:r>
              <a:rPr lang="zh-CN" altLang="en-US" sz="3200" b="1" dirty="0">
                <a:solidFill>
                  <a:srgbClr val="CC3300"/>
                </a:solidFill>
                <a:effectLst>
                  <a:outerShdw blurRad="38100" dist="38100" dir="2700000" algn="tl">
                    <a:srgbClr val="C0C0C0"/>
                  </a:outerShdw>
                </a:effectLst>
              </a:rPr>
              <a:t>键</a:t>
            </a:r>
          </a:p>
        </p:txBody>
      </p:sp>
      <p:sp>
        <p:nvSpPr>
          <p:cNvPr id="3" name="矩形 2">
            <a:extLst>
              <a:ext uri="{FF2B5EF4-FFF2-40B4-BE49-F238E27FC236}">
                <a16:creationId xmlns:a16="http://schemas.microsoft.com/office/drawing/2014/main" id="{78D0B111-E7D1-EA4F-93B0-4863C668773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矩形 3">
            <a:extLst>
              <a:ext uri="{FF2B5EF4-FFF2-40B4-BE49-F238E27FC236}">
                <a16:creationId xmlns:a16="http://schemas.microsoft.com/office/drawing/2014/main" id="{436969B3-10AD-AA41-B379-6E987767793E}"/>
              </a:ext>
            </a:extLst>
          </p:cNvPr>
          <p:cNvSpPr/>
          <p:nvPr/>
        </p:nvSpPr>
        <p:spPr>
          <a:xfrm>
            <a:off x="291219" y="1058160"/>
            <a:ext cx="8642388" cy="923330"/>
          </a:xfrm>
          <a:prstGeom prst="rect">
            <a:avLst/>
          </a:prstGeom>
        </p:spPr>
        <p:txBody>
          <a:bodyPr wrap="square">
            <a:spAutoFit/>
          </a:bodyPr>
          <a:lstStyle/>
          <a:p>
            <a:r>
              <a:rPr lang="zh-CN" altLang="en-US" dirty="0"/>
              <a:t>A halogen bond occurs when there is evidence of a net attractive interaction between an electrophilic region associated with a halogen atom in a molecular entity and a nucleophilic region in another, or the same, molecular entity.</a:t>
            </a:r>
          </a:p>
        </p:txBody>
      </p:sp>
      <p:pic>
        <p:nvPicPr>
          <p:cNvPr id="5" name="图片 4">
            <a:extLst>
              <a:ext uri="{FF2B5EF4-FFF2-40B4-BE49-F238E27FC236}">
                <a16:creationId xmlns:a16="http://schemas.microsoft.com/office/drawing/2014/main" id="{48593880-A385-D74C-81AD-E6030E28F407}"/>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917225" y="2053679"/>
            <a:ext cx="1291941" cy="1982549"/>
          </a:xfrm>
          <a:prstGeom prst="rect">
            <a:avLst/>
          </a:prstGeom>
        </p:spPr>
      </p:pic>
      <p:pic>
        <p:nvPicPr>
          <p:cNvPr id="6" name="图片 5">
            <a:extLst>
              <a:ext uri="{FF2B5EF4-FFF2-40B4-BE49-F238E27FC236}">
                <a16:creationId xmlns:a16="http://schemas.microsoft.com/office/drawing/2014/main" id="{779497FC-298B-344D-A19C-8B38BCE66A0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3285366" y="2440690"/>
            <a:ext cx="4612460" cy="1062032"/>
          </a:xfrm>
          <a:prstGeom prst="rect">
            <a:avLst/>
          </a:prstGeom>
        </p:spPr>
      </p:pic>
      <p:sp>
        <p:nvSpPr>
          <p:cNvPr id="7" name="矩形 6">
            <a:extLst>
              <a:ext uri="{FF2B5EF4-FFF2-40B4-BE49-F238E27FC236}">
                <a16:creationId xmlns:a16="http://schemas.microsoft.com/office/drawing/2014/main" id="{D808244E-15FC-174D-8AC5-FC13C681BD96}"/>
              </a:ext>
            </a:extLst>
          </p:cNvPr>
          <p:cNvSpPr/>
          <p:nvPr/>
        </p:nvSpPr>
        <p:spPr>
          <a:xfrm>
            <a:off x="4516083" y="3502722"/>
            <a:ext cx="2037737" cy="369332"/>
          </a:xfrm>
          <a:prstGeom prst="rect">
            <a:avLst/>
          </a:prstGeom>
        </p:spPr>
        <p:txBody>
          <a:bodyPr wrap="none">
            <a:spAutoFit/>
          </a:bodyPr>
          <a:lstStyle/>
          <a:p>
            <a:r>
              <a:rPr lang="zh-CN" altLang="en-US" dirty="0"/>
              <a:t>1954年，单晶结构</a:t>
            </a:r>
          </a:p>
        </p:txBody>
      </p:sp>
      <p:sp>
        <p:nvSpPr>
          <p:cNvPr id="8" name="矩形 7">
            <a:extLst>
              <a:ext uri="{FF2B5EF4-FFF2-40B4-BE49-F238E27FC236}">
                <a16:creationId xmlns:a16="http://schemas.microsoft.com/office/drawing/2014/main" id="{529E70E1-93DE-384F-9EB4-91264F898998}"/>
              </a:ext>
            </a:extLst>
          </p:cNvPr>
          <p:cNvSpPr/>
          <p:nvPr/>
        </p:nvSpPr>
        <p:spPr>
          <a:xfrm>
            <a:off x="316101" y="4495428"/>
            <a:ext cx="4219996" cy="2031325"/>
          </a:xfrm>
          <a:prstGeom prst="rect">
            <a:avLst/>
          </a:prstGeom>
          <a:ln w="28575">
            <a:solidFill>
              <a:srgbClr val="C00000"/>
            </a:solidFill>
          </a:ln>
        </p:spPr>
        <p:txBody>
          <a:bodyPr wrap="square">
            <a:spAutoFit/>
          </a:bodyPr>
          <a:lstStyle/>
          <a:p>
            <a:r>
              <a:rPr lang="zh-CN" altLang="en-US" dirty="0"/>
              <a:t>In 1969, Hassel was awarded the Nobel Prize in Chemistry for his outstanding discovery that halogens can act as electrophilic, electron acceptors, and self-assemble into highly, directionally organised crystalline charge-transfer complexes in presence of electron donors.</a:t>
            </a:r>
          </a:p>
        </p:txBody>
      </p:sp>
      <p:pic>
        <p:nvPicPr>
          <p:cNvPr id="9" name="图片 8">
            <a:extLst>
              <a:ext uri="{FF2B5EF4-FFF2-40B4-BE49-F238E27FC236}">
                <a16:creationId xmlns:a16="http://schemas.microsoft.com/office/drawing/2014/main" id="{4A63C7BC-FAC0-C643-BF3C-17531ECBE8D0}"/>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334528" y="3961922"/>
            <a:ext cx="3048556" cy="2613727"/>
          </a:xfrm>
          <a:prstGeom prst="rect">
            <a:avLst/>
          </a:prstGeom>
        </p:spPr>
      </p:pic>
      <p:sp>
        <p:nvSpPr>
          <p:cNvPr id="10" name="灯片编号占位符 1">
            <a:extLst>
              <a:ext uri="{FF2B5EF4-FFF2-40B4-BE49-F238E27FC236}">
                <a16:creationId xmlns:a16="http://schemas.microsoft.com/office/drawing/2014/main" id="{597EB6E5-F464-B280-BADD-91A7110E5605}"/>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44</a:t>
            </a:fld>
            <a:endParaRPr lang="en-US" altLang="zh-CN" dirty="0"/>
          </a:p>
        </p:txBody>
      </p:sp>
    </p:spTree>
    <p:extLst>
      <p:ext uri="{BB962C8B-B14F-4D97-AF65-F5344CB8AC3E}">
        <p14:creationId xmlns:p14="http://schemas.microsoft.com/office/powerpoint/2010/main" val="39945062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82" name="Text Box 2"/>
          <p:cNvSpPr txBox="1">
            <a:spLocks noChangeArrowheads="1"/>
          </p:cNvSpPr>
          <p:nvPr/>
        </p:nvSpPr>
        <p:spPr bwMode="auto">
          <a:xfrm>
            <a:off x="2171456" y="324134"/>
            <a:ext cx="4851888" cy="646331"/>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600" b="1" dirty="0">
                <a:solidFill>
                  <a:srgbClr val="C00000"/>
                </a:solidFill>
                <a:effectLst>
                  <a:outerShdw blurRad="38100" dist="38100" dir="2700000" algn="tl">
                    <a:srgbClr val="C0C0C0"/>
                  </a:outerShdw>
                </a:effectLst>
                <a:latin typeface="微软雅黑" pitchFamily="34" charset="-122"/>
                <a:ea typeface="微软雅黑" pitchFamily="34" charset="-122"/>
              </a:rPr>
              <a:t>2.7  </a:t>
            </a:r>
            <a:r>
              <a:rPr kumimoji="0" lang="zh-CN" altLang="en-US" sz="3600" b="1" dirty="0">
                <a:solidFill>
                  <a:srgbClr val="C00000"/>
                </a:solidFill>
                <a:effectLst>
                  <a:outerShdw blurRad="38100" dist="38100" dir="2700000" algn="tl">
                    <a:srgbClr val="C0C0C0"/>
                  </a:outerShdw>
                </a:effectLst>
                <a:latin typeface="微软雅黑" pitchFamily="34" charset="-122"/>
                <a:ea typeface="微软雅黑" pitchFamily="34" charset="-122"/>
              </a:rPr>
              <a:t>晶 体 结 构</a:t>
            </a:r>
          </a:p>
        </p:txBody>
      </p:sp>
      <p:sp>
        <p:nvSpPr>
          <p:cNvPr id="1710083" name="Text Box 3"/>
          <p:cNvSpPr txBox="1">
            <a:spLocks noChangeArrowheads="1"/>
          </p:cNvSpPr>
          <p:nvPr/>
        </p:nvSpPr>
        <p:spPr bwMode="auto">
          <a:xfrm>
            <a:off x="2179025" y="1149849"/>
            <a:ext cx="5849358" cy="2462213"/>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marL="571500" indent="-571500" eaLnBrk="1" hangingPunct="1">
              <a:spcAft>
                <a:spcPct val="50000"/>
              </a:spcAft>
              <a:buFont typeface="+mj-ea"/>
              <a:buAutoNum type="ea1JpnChsDbPeriod"/>
            </a:pPr>
            <a:r>
              <a:rPr kumimoji="0" lang="zh-CN" altLang="en-US" sz="2800" dirty="0">
                <a:solidFill>
                  <a:srgbClr val="C00000"/>
                </a:solidFill>
                <a:effectLst>
                  <a:outerShdw blurRad="38100" dist="38100" dir="2700000" algn="tl">
                    <a:srgbClr val="C0C0C0"/>
                  </a:outerShdw>
                </a:effectLst>
                <a:latin typeface="SimHei" panose="02010609060101010101" pitchFamily="49" charset="-122"/>
                <a:ea typeface="SimHei" panose="02010609060101010101" pitchFamily="49" charset="-122"/>
              </a:rPr>
              <a:t>晶体的特征</a:t>
            </a:r>
          </a:p>
          <a:p>
            <a:pPr marL="571500" indent="-571500" eaLnBrk="1" hangingPunct="1">
              <a:spcAft>
                <a:spcPct val="50000"/>
              </a:spcAft>
              <a:buFont typeface="+mj-ea"/>
              <a:buAutoNum type="ea1JpnChsDbPeriod"/>
            </a:pPr>
            <a:r>
              <a:rPr kumimoji="0" lang="zh-CN" altLang="en-US" sz="2800" dirty="0">
                <a:solidFill>
                  <a:srgbClr val="C00000"/>
                </a:solidFill>
                <a:effectLst>
                  <a:outerShdw blurRad="38100" dist="38100" dir="2700000" algn="tl">
                    <a:srgbClr val="C0C0C0"/>
                  </a:outerShdw>
                </a:effectLst>
                <a:latin typeface="SimHei" panose="02010609060101010101" pitchFamily="49" charset="-122"/>
                <a:ea typeface="SimHei" panose="02010609060101010101" pitchFamily="49" charset="-122"/>
              </a:rPr>
              <a:t>晶体的基本类型及其结构</a:t>
            </a:r>
          </a:p>
          <a:p>
            <a:pPr marL="571500" indent="-571500" eaLnBrk="1" hangingPunct="1">
              <a:spcAft>
                <a:spcPct val="50000"/>
              </a:spcAft>
              <a:buFont typeface="+mj-ea"/>
              <a:buAutoNum type="ea1JpnChsDbPeriod"/>
            </a:pPr>
            <a:r>
              <a:rPr kumimoji="0" lang="zh-CN" altLang="en-US" sz="2800" dirty="0">
                <a:solidFill>
                  <a:srgbClr val="C00000"/>
                </a:solidFill>
                <a:effectLst>
                  <a:outerShdw blurRad="38100" dist="38100" dir="2700000" algn="tl">
                    <a:srgbClr val="C0C0C0"/>
                  </a:outerShdw>
                </a:effectLst>
                <a:latin typeface="SimHei" panose="02010609060101010101" pitchFamily="49" charset="-122"/>
                <a:ea typeface="SimHei" panose="02010609060101010101" pitchFamily="49" charset="-122"/>
              </a:rPr>
              <a:t>化学键键型和晶体构型的变异</a:t>
            </a:r>
            <a:r>
              <a:rPr kumimoji="0" lang="en-US" altLang="zh-CN" sz="2800" dirty="0">
                <a:solidFill>
                  <a:srgbClr val="C00000"/>
                </a:solidFill>
                <a:effectLst>
                  <a:outerShdw blurRad="38100" dist="38100" dir="2700000" algn="tl">
                    <a:srgbClr val="C0C0C0"/>
                  </a:outerShdw>
                </a:effectLst>
                <a:latin typeface="SimHei" panose="02010609060101010101" pitchFamily="49" charset="-122"/>
                <a:ea typeface="SimHei" panose="02010609060101010101" pitchFamily="49" charset="-122"/>
              </a:rPr>
              <a:t> </a:t>
            </a:r>
          </a:p>
          <a:p>
            <a:pPr marL="571500" indent="-571500" eaLnBrk="1" hangingPunct="1">
              <a:spcAft>
                <a:spcPct val="50000"/>
              </a:spcAft>
              <a:buFont typeface="+mj-ea"/>
              <a:buAutoNum type="ea1JpnChsDbPeriod"/>
            </a:pPr>
            <a:r>
              <a:rPr kumimoji="0" lang="zh-CN" altLang="en-US"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rPr>
              <a:t>晶体的缺陷 </a:t>
            </a:r>
            <a:r>
              <a:rPr kumimoji="0" lang="zh-CN" altLang="en-US"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 非晶体</a:t>
            </a:r>
            <a:r>
              <a:rPr kumimoji="0" lang="en-US" altLang="zh-CN"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sym typeface="Symbol" pitchFamily="18" charset="2"/>
              </a:rPr>
              <a:t> </a:t>
            </a:r>
            <a:r>
              <a:rPr kumimoji="0" lang="en-US" altLang="zh-CN"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rPr>
              <a:t>(</a:t>
            </a:r>
            <a:r>
              <a:rPr kumimoji="0" lang="zh-CN" altLang="en-US"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rPr>
              <a:t>了解</a:t>
            </a:r>
            <a:r>
              <a:rPr kumimoji="0" lang="en-US" altLang="zh-CN"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rPr>
              <a:t>)</a:t>
            </a:r>
            <a:endParaRPr kumimoji="0" lang="zh-CN" altLang="en-US" sz="2800" dirty="0">
              <a:solidFill>
                <a:schemeClr val="accent1">
                  <a:lumMod val="75000"/>
                </a:schemeClr>
              </a:solidFill>
              <a:effectLst>
                <a:outerShdw blurRad="38100" dist="38100" dir="2700000" algn="tl">
                  <a:srgbClr val="C0C0C0"/>
                </a:outerShdw>
              </a:effectLst>
              <a:latin typeface="SimHei" panose="02010609060101010101" pitchFamily="49" charset="-122"/>
              <a:ea typeface="SimHei" panose="02010609060101010101" pitchFamily="49" charset="-122"/>
            </a:endParaRPr>
          </a:p>
        </p:txBody>
      </p:sp>
      <p:sp>
        <p:nvSpPr>
          <p:cNvPr id="14" name="矩形 13">
            <a:extLst>
              <a:ext uri="{FF2B5EF4-FFF2-40B4-BE49-F238E27FC236}">
                <a16:creationId xmlns:a16="http://schemas.microsoft.com/office/drawing/2014/main" id="{4165CD00-95A7-2541-866E-B900BC222CC9}"/>
              </a:ext>
            </a:extLst>
          </p:cNvPr>
          <p:cNvSpPr/>
          <p:nvPr/>
        </p:nvSpPr>
        <p:spPr>
          <a:xfrm>
            <a:off x="3505177" y="6049272"/>
            <a:ext cx="2339102" cy="665695"/>
          </a:xfrm>
          <a:prstGeom prst="rect">
            <a:avLst/>
          </a:prstGeom>
        </p:spPr>
        <p:txBody>
          <a:bodyPr wrap="none" anchor="ctr">
            <a:spAutoFit/>
          </a:bodyPr>
          <a:lstStyle/>
          <a:p>
            <a:pPr algn="ctr">
              <a:lnSpc>
                <a:spcPct val="150000"/>
              </a:lnSpc>
              <a:buClr>
                <a:srgbClr val="009900"/>
              </a:buClr>
              <a:buFontTx/>
              <a:buNone/>
            </a:pPr>
            <a:r>
              <a:rPr lang="zh-CN" altLang="en-US" sz="2800" b="1" dirty="0">
                <a:solidFill>
                  <a:srgbClr val="C00000"/>
                </a:solidFill>
                <a:latin typeface="宋体" panose="02010600030101010101" pitchFamily="2" charset="-122"/>
              </a:rPr>
              <a:t>什么是晶体？</a:t>
            </a:r>
          </a:p>
        </p:txBody>
      </p:sp>
      <p:pic>
        <p:nvPicPr>
          <p:cNvPr id="2" name="图片 1">
            <a:extLst>
              <a:ext uri="{FF2B5EF4-FFF2-40B4-BE49-F238E27FC236}">
                <a16:creationId xmlns:a16="http://schemas.microsoft.com/office/drawing/2014/main" id="{1914EC55-1ABB-E042-99BC-9A3B7C593C44}"/>
              </a:ext>
            </a:extLst>
          </p:cNvPr>
          <p:cNvPicPr>
            <a:picLocks noChangeAspect="1"/>
          </p:cNvPicPr>
          <p:nvPr/>
        </p:nvPicPr>
        <p:blipFill>
          <a:blip r:embed="rId2"/>
          <a:stretch>
            <a:fillRect/>
          </a:stretch>
        </p:blipFill>
        <p:spPr>
          <a:xfrm>
            <a:off x="6156176" y="3966746"/>
            <a:ext cx="2116954" cy="2116954"/>
          </a:xfrm>
          <a:prstGeom prst="rect">
            <a:avLst/>
          </a:prstGeom>
        </p:spPr>
      </p:pic>
      <p:pic>
        <p:nvPicPr>
          <p:cNvPr id="3" name="图片 2">
            <a:extLst>
              <a:ext uri="{FF2B5EF4-FFF2-40B4-BE49-F238E27FC236}">
                <a16:creationId xmlns:a16="http://schemas.microsoft.com/office/drawing/2014/main" id="{3B9CC337-0F4C-1941-88A5-819BE534F296}"/>
              </a:ext>
            </a:extLst>
          </p:cNvPr>
          <p:cNvPicPr>
            <a:picLocks noChangeAspect="1"/>
          </p:cNvPicPr>
          <p:nvPr/>
        </p:nvPicPr>
        <p:blipFill>
          <a:blip r:embed="rId3"/>
          <a:stretch>
            <a:fillRect/>
          </a:stretch>
        </p:blipFill>
        <p:spPr>
          <a:xfrm>
            <a:off x="3610347" y="3916164"/>
            <a:ext cx="2167536" cy="2167536"/>
          </a:xfrm>
          <a:prstGeom prst="rect">
            <a:avLst/>
          </a:prstGeom>
        </p:spPr>
      </p:pic>
      <p:pic>
        <p:nvPicPr>
          <p:cNvPr id="4" name="图片 3">
            <a:extLst>
              <a:ext uri="{FF2B5EF4-FFF2-40B4-BE49-F238E27FC236}">
                <a16:creationId xmlns:a16="http://schemas.microsoft.com/office/drawing/2014/main" id="{FC55EB01-EB0D-9746-A6F7-ED4887B38FF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220718" y="3852546"/>
            <a:ext cx="1916615" cy="2231154"/>
          </a:xfrm>
          <a:prstGeom prst="rect">
            <a:avLst/>
          </a:prstGeom>
        </p:spPr>
      </p:pic>
      <p:sp>
        <p:nvSpPr>
          <p:cNvPr id="5" name="灯片编号占位符 1">
            <a:extLst>
              <a:ext uri="{FF2B5EF4-FFF2-40B4-BE49-F238E27FC236}">
                <a16:creationId xmlns:a16="http://schemas.microsoft.com/office/drawing/2014/main" id="{70952AE4-BE4B-3B4B-7E97-B23388610138}"/>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45</a:t>
            </a:fld>
            <a:endParaRPr lang="en-US" altLang="zh-CN" dirty="0"/>
          </a:p>
        </p:txBody>
      </p:sp>
    </p:spTree>
    <p:extLst>
      <p:ext uri="{BB962C8B-B14F-4D97-AF65-F5344CB8AC3E}">
        <p14:creationId xmlns:p14="http://schemas.microsoft.com/office/powerpoint/2010/main" val="37008049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A6647CC-8054-FC4F-9419-9DAD5E717469}"/>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97803" y="1700080"/>
            <a:ext cx="2169713" cy="2430397"/>
          </a:xfrm>
          <a:prstGeom prst="rect">
            <a:avLst/>
          </a:prstGeom>
        </p:spPr>
      </p:pic>
      <p:sp>
        <p:nvSpPr>
          <p:cNvPr id="8" name="文本框 7">
            <a:extLst>
              <a:ext uri="{FF2B5EF4-FFF2-40B4-BE49-F238E27FC236}">
                <a16:creationId xmlns:a16="http://schemas.microsoft.com/office/drawing/2014/main" id="{244365C7-3F64-7343-BE78-D27DB1A2C0DE}"/>
              </a:ext>
            </a:extLst>
          </p:cNvPr>
          <p:cNvSpPr txBox="1"/>
          <p:nvPr/>
        </p:nvSpPr>
        <p:spPr>
          <a:xfrm>
            <a:off x="1539389" y="4200151"/>
            <a:ext cx="954107" cy="400110"/>
          </a:xfrm>
          <a:prstGeom prst="rect">
            <a:avLst/>
          </a:prstGeom>
          <a:noFill/>
        </p:spPr>
        <p:txBody>
          <a:bodyPr wrap="none" rtlCol="0">
            <a:spAutoFit/>
          </a:bodyPr>
          <a:lstStyle/>
          <a:p>
            <a:r>
              <a:rPr kumimoji="1" lang="zh-CN" altLang="en-US" sz="2000" dirty="0"/>
              <a:t>绿柱石</a:t>
            </a:r>
          </a:p>
        </p:txBody>
      </p:sp>
      <p:pic>
        <p:nvPicPr>
          <p:cNvPr id="9" name="图片 8">
            <a:extLst>
              <a:ext uri="{FF2B5EF4-FFF2-40B4-BE49-F238E27FC236}">
                <a16:creationId xmlns:a16="http://schemas.microsoft.com/office/drawing/2014/main" id="{35979290-5BD8-E640-8F67-ABB89AA99EFF}"/>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522124" y="1727146"/>
            <a:ext cx="2041268" cy="2376264"/>
          </a:xfrm>
          <a:prstGeom prst="rect">
            <a:avLst/>
          </a:prstGeom>
        </p:spPr>
      </p:pic>
      <p:sp>
        <p:nvSpPr>
          <p:cNvPr id="10" name="Text Box 2">
            <a:extLst>
              <a:ext uri="{FF2B5EF4-FFF2-40B4-BE49-F238E27FC236}">
                <a16:creationId xmlns:a16="http://schemas.microsoft.com/office/drawing/2014/main" id="{58F497D8-F7F8-524C-AC00-F03DB17F8355}"/>
              </a:ext>
            </a:extLst>
          </p:cNvPr>
          <p:cNvSpPr txBox="1">
            <a:spLocks noChangeArrowheads="1"/>
          </p:cNvSpPr>
          <p:nvPr/>
        </p:nvSpPr>
        <p:spPr bwMode="auto">
          <a:xfrm>
            <a:off x="2013438" y="171164"/>
            <a:ext cx="5117123"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zh-CN" altLang="en-US" sz="3200" b="1" dirty="0">
                <a:solidFill>
                  <a:srgbClr val="C00000"/>
                </a:solidFill>
                <a:effectLst>
                  <a:outerShdw blurRad="38100" dist="38100" dir="2700000" algn="tl">
                    <a:srgbClr val="C0C0C0"/>
                  </a:outerShdw>
                </a:effectLst>
                <a:latin typeface="Arial" charset="0"/>
              </a:rPr>
              <a:t>一</a:t>
            </a:r>
            <a:r>
              <a:rPr kumimoji="0" lang="en-US" altLang="zh-CN" sz="3200" b="1" dirty="0">
                <a:solidFill>
                  <a:srgbClr val="C00000"/>
                </a:solidFill>
                <a:effectLst>
                  <a:outerShdw blurRad="38100" dist="38100" dir="2700000" algn="tl">
                    <a:srgbClr val="C0C0C0"/>
                  </a:outerShdw>
                </a:effectLst>
                <a:latin typeface="Arial" charset="0"/>
              </a:rPr>
              <a:t>   </a:t>
            </a:r>
            <a:r>
              <a:rPr kumimoji="0" lang="zh-CN" altLang="en-US" sz="3200" b="1" dirty="0">
                <a:solidFill>
                  <a:srgbClr val="C00000"/>
                </a:solidFill>
                <a:effectLst>
                  <a:outerShdw blurRad="38100" dist="38100" dir="2700000" algn="tl">
                    <a:srgbClr val="C0C0C0"/>
                  </a:outerShdw>
                </a:effectLst>
                <a:latin typeface="Arial" charset="0"/>
              </a:rPr>
              <a:t>晶 体 的 特 征</a:t>
            </a:r>
          </a:p>
        </p:txBody>
      </p:sp>
      <p:sp>
        <p:nvSpPr>
          <p:cNvPr id="11" name="矩形 10">
            <a:extLst>
              <a:ext uri="{FF2B5EF4-FFF2-40B4-BE49-F238E27FC236}">
                <a16:creationId xmlns:a16="http://schemas.microsoft.com/office/drawing/2014/main" id="{BA51BBB0-4FEE-8543-AB2E-6F168092CE1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文本框 11">
            <a:extLst>
              <a:ext uri="{FF2B5EF4-FFF2-40B4-BE49-F238E27FC236}">
                <a16:creationId xmlns:a16="http://schemas.microsoft.com/office/drawing/2014/main" id="{0DA4B4DF-B242-BB4F-8558-A742FFBE5CC0}"/>
              </a:ext>
            </a:extLst>
          </p:cNvPr>
          <p:cNvSpPr txBox="1"/>
          <p:nvPr/>
        </p:nvSpPr>
        <p:spPr>
          <a:xfrm>
            <a:off x="4142648" y="4200151"/>
            <a:ext cx="697627" cy="400110"/>
          </a:xfrm>
          <a:prstGeom prst="rect">
            <a:avLst/>
          </a:prstGeom>
          <a:noFill/>
        </p:spPr>
        <p:txBody>
          <a:bodyPr wrap="none" rtlCol="0">
            <a:spAutoFit/>
          </a:bodyPr>
          <a:lstStyle/>
          <a:p>
            <a:r>
              <a:rPr kumimoji="1" lang="zh-CN" altLang="en-US" sz="2000" dirty="0"/>
              <a:t>水晶</a:t>
            </a:r>
          </a:p>
        </p:txBody>
      </p:sp>
      <p:sp>
        <p:nvSpPr>
          <p:cNvPr id="13" name="矩形 12">
            <a:extLst>
              <a:ext uri="{FF2B5EF4-FFF2-40B4-BE49-F238E27FC236}">
                <a16:creationId xmlns:a16="http://schemas.microsoft.com/office/drawing/2014/main" id="{2380FCEA-E798-A845-A9F9-3C55EB96A568}"/>
              </a:ext>
            </a:extLst>
          </p:cNvPr>
          <p:cNvSpPr/>
          <p:nvPr/>
        </p:nvSpPr>
        <p:spPr>
          <a:xfrm>
            <a:off x="539552" y="1079914"/>
            <a:ext cx="8330128" cy="534442"/>
          </a:xfrm>
          <a:prstGeom prst="rect">
            <a:avLst/>
          </a:prstGeom>
        </p:spPr>
        <p:txBody>
          <a:bodyPr wrap="square">
            <a:spAutoFit/>
          </a:bodyPr>
          <a:lstStyle/>
          <a:p>
            <a:pPr eaLnBrk="1" hangingPunct="1">
              <a:lnSpc>
                <a:spcPct val="130000"/>
              </a:lnSpc>
            </a:pPr>
            <a:r>
              <a:rPr kumimoji="0" lang="en-US" altLang="zh-CN" sz="2400" dirty="0">
                <a:effectLst>
                  <a:outerShdw blurRad="38100" dist="38100" dir="2700000" algn="tl">
                    <a:srgbClr val="C0C0C0"/>
                  </a:outerShdw>
                </a:effectLst>
              </a:rPr>
              <a:t>(1) </a:t>
            </a:r>
            <a:r>
              <a:rPr kumimoji="0" lang="zh-CN" altLang="en-US" sz="2400" dirty="0">
                <a:effectLst>
                  <a:outerShdw blurRad="38100" dist="38100" dir="2700000" algn="tl">
                    <a:srgbClr val="C0C0C0"/>
                  </a:outerShdw>
                </a:effectLst>
              </a:rPr>
              <a:t> 具有规则的几何外形，而非晶体没有一定的外形</a:t>
            </a:r>
          </a:p>
        </p:txBody>
      </p:sp>
      <p:pic>
        <p:nvPicPr>
          <p:cNvPr id="14" name="图片 13">
            <a:extLst>
              <a:ext uri="{FF2B5EF4-FFF2-40B4-BE49-F238E27FC236}">
                <a16:creationId xmlns:a16="http://schemas.microsoft.com/office/drawing/2014/main" id="{6F4377B0-EF17-8342-B0F5-CAF294680C05}"/>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6018000" y="1739541"/>
            <a:ext cx="2137631" cy="2390936"/>
          </a:xfrm>
          <a:prstGeom prst="rect">
            <a:avLst/>
          </a:prstGeom>
        </p:spPr>
      </p:pic>
      <p:sp>
        <p:nvSpPr>
          <p:cNvPr id="15" name="文本框 14">
            <a:extLst>
              <a:ext uri="{FF2B5EF4-FFF2-40B4-BE49-F238E27FC236}">
                <a16:creationId xmlns:a16="http://schemas.microsoft.com/office/drawing/2014/main" id="{8267E522-182B-4E4A-979F-84B54CE291E4}"/>
              </a:ext>
            </a:extLst>
          </p:cNvPr>
          <p:cNvSpPr txBox="1"/>
          <p:nvPr/>
        </p:nvSpPr>
        <p:spPr>
          <a:xfrm>
            <a:off x="6730451" y="4200150"/>
            <a:ext cx="697627" cy="400110"/>
          </a:xfrm>
          <a:prstGeom prst="rect">
            <a:avLst/>
          </a:prstGeom>
          <a:noFill/>
        </p:spPr>
        <p:txBody>
          <a:bodyPr wrap="none" rtlCol="0">
            <a:spAutoFit/>
          </a:bodyPr>
          <a:lstStyle/>
          <a:p>
            <a:r>
              <a:rPr kumimoji="1" lang="zh-CN" altLang="en-US" sz="2000" dirty="0"/>
              <a:t>玻璃</a:t>
            </a:r>
          </a:p>
        </p:txBody>
      </p:sp>
      <p:sp>
        <p:nvSpPr>
          <p:cNvPr id="3" name="灯片编号占位符 1">
            <a:extLst>
              <a:ext uri="{FF2B5EF4-FFF2-40B4-BE49-F238E27FC236}">
                <a16:creationId xmlns:a16="http://schemas.microsoft.com/office/drawing/2014/main" id="{9B72A7A4-8546-7EBF-E977-4D2FFB177DF6}"/>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46</a:t>
            </a:fld>
            <a:endParaRPr lang="en-US" altLang="zh-CN" dirty="0"/>
          </a:p>
        </p:txBody>
      </p:sp>
      <p:sp>
        <p:nvSpPr>
          <p:cNvPr id="6" name="文本框 5">
            <a:extLst>
              <a:ext uri="{FF2B5EF4-FFF2-40B4-BE49-F238E27FC236}">
                <a16:creationId xmlns:a16="http://schemas.microsoft.com/office/drawing/2014/main" id="{EE288980-C5EF-4F6E-A6F1-EC086C19207D}"/>
              </a:ext>
            </a:extLst>
          </p:cNvPr>
          <p:cNvSpPr txBox="1"/>
          <p:nvPr/>
        </p:nvSpPr>
        <p:spPr>
          <a:xfrm>
            <a:off x="376409" y="4868008"/>
            <a:ext cx="8330127" cy="1015663"/>
          </a:xfrm>
          <a:prstGeom prst="rect">
            <a:avLst/>
          </a:prstGeom>
          <a:noFill/>
        </p:spPr>
        <p:txBody>
          <a:bodyPr wrap="square">
            <a:spAutoFit/>
          </a:bodyPr>
          <a:lstStyle/>
          <a:p>
            <a:r>
              <a:rPr lang="zh-CN" altLang="en-US" sz="2000" dirty="0"/>
              <a:t>在相同的温度、压力条件下，成分和构造相同的所有晶体，其对应晶面间的夹角恒等   </a:t>
            </a:r>
            <a:r>
              <a:rPr lang="en-US" altLang="zh-CN" sz="2000" dirty="0"/>
              <a:t>— </a:t>
            </a:r>
            <a:r>
              <a:rPr lang="zh-CN" altLang="en-US" sz="2000" dirty="0"/>
              <a:t>晶面夹角定律 </a:t>
            </a:r>
            <a:r>
              <a:rPr lang="en-US" altLang="zh-CN" sz="2000" dirty="0"/>
              <a:t>(1969</a:t>
            </a:r>
            <a:r>
              <a:rPr lang="zh-CN" altLang="en-US" sz="2000" dirty="0"/>
              <a:t>年</a:t>
            </a:r>
            <a:r>
              <a:rPr lang="en-US" altLang="zh-CN" sz="2000" dirty="0"/>
              <a:t>, </a:t>
            </a:r>
            <a:r>
              <a:rPr lang="zh-CN" altLang="en-US" sz="2000" dirty="0"/>
              <a:t>丹麦地质学家斯蒂诺</a:t>
            </a:r>
            <a:r>
              <a:rPr lang="en-US" altLang="zh-CN" sz="2000" dirty="0"/>
              <a:t>)</a:t>
            </a:r>
            <a:r>
              <a:rPr lang="zh-CN" altLang="en-US" sz="2000" dirty="0"/>
              <a:t> </a:t>
            </a:r>
          </a:p>
          <a:p>
            <a:endParaRPr lang="zh-CN" altLang="en-US" sz="2000" dirty="0"/>
          </a:p>
        </p:txBody>
      </p:sp>
    </p:spTree>
    <p:extLst>
      <p:ext uri="{BB962C8B-B14F-4D97-AF65-F5344CB8AC3E}">
        <p14:creationId xmlns:p14="http://schemas.microsoft.com/office/powerpoint/2010/main" val="31812608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76A0315-D437-8A44-8C16-A5BEFAEE7DC8}"/>
              </a:ext>
            </a:extLst>
          </p:cNvPr>
          <p:cNvSpPr/>
          <p:nvPr/>
        </p:nvSpPr>
        <p:spPr>
          <a:xfrm>
            <a:off x="0" y="323385"/>
            <a:ext cx="7969448" cy="608052"/>
          </a:xfrm>
          <a:prstGeom prst="rect">
            <a:avLst/>
          </a:prstGeom>
        </p:spPr>
        <p:txBody>
          <a:bodyPr wrap="square">
            <a:spAutoFit/>
          </a:bodyPr>
          <a:lstStyle/>
          <a:p>
            <a:pPr eaLnBrk="1" hangingPunct="1">
              <a:lnSpc>
                <a:spcPct val="130000"/>
              </a:lnSpc>
            </a:pPr>
            <a:r>
              <a:rPr kumimoji="0" lang="en-US" altLang="zh-CN" sz="2800" dirty="0">
                <a:effectLst>
                  <a:outerShdw blurRad="38100" dist="38100" dir="2700000" algn="tl">
                    <a:srgbClr val="C0C0C0"/>
                  </a:outerShdw>
                </a:effectLst>
              </a:rPr>
              <a:t>(2) </a:t>
            </a:r>
            <a:r>
              <a:rPr kumimoji="0" lang="zh-CN" altLang="en-US" sz="2800" dirty="0">
                <a:effectLst>
                  <a:outerShdw blurRad="38100" dist="38100" dir="2700000" algn="tl">
                    <a:srgbClr val="C0C0C0"/>
                  </a:outerShdw>
                </a:effectLst>
              </a:rPr>
              <a:t> 具有固定的熔点，而非晶体则无固定熔点</a:t>
            </a:r>
          </a:p>
        </p:txBody>
      </p:sp>
      <p:pic>
        <p:nvPicPr>
          <p:cNvPr id="4" name="图片 65537" descr="炳洲石">
            <a:extLst>
              <a:ext uri="{FF2B5EF4-FFF2-40B4-BE49-F238E27FC236}">
                <a16:creationId xmlns:a16="http://schemas.microsoft.com/office/drawing/2014/main" id="{3383D2F6-C984-C245-82E2-523A019C8F7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583" y="1152352"/>
            <a:ext cx="2754959" cy="2060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对象 4">
            <a:extLst>
              <a:ext uri="{FF2B5EF4-FFF2-40B4-BE49-F238E27FC236}">
                <a16:creationId xmlns:a16="http://schemas.microsoft.com/office/drawing/2014/main" id="{289AB06C-2557-074C-8B83-43D285E20FAE}"/>
              </a:ext>
            </a:extLst>
          </p:cNvPr>
          <p:cNvGraphicFramePr>
            <a:graphicFrameLocks/>
          </p:cNvGraphicFramePr>
          <p:nvPr/>
        </p:nvGraphicFramePr>
        <p:xfrm>
          <a:off x="4139952" y="1269728"/>
          <a:ext cx="2448272" cy="1943472"/>
        </p:xfrm>
        <a:graphic>
          <a:graphicData uri="http://schemas.openxmlformats.org/presentationml/2006/ole">
            <mc:AlternateContent xmlns:mc="http://schemas.openxmlformats.org/markup-compatibility/2006">
              <mc:Choice xmlns:v="urn:schemas-microsoft-com:vml" Requires="v">
                <p:oleObj r:id="rId3" imgW="4235450" imgH="4298950" progId="MSPhotoEd.3">
                  <p:embed/>
                </p:oleObj>
              </mc:Choice>
              <mc:Fallback>
                <p:oleObj r:id="rId3" imgW="4235450" imgH="4298950" progId="MSPhotoEd.3">
                  <p:embed/>
                  <p:pic>
                    <p:nvPicPr>
                      <p:cNvPr id="5" name="对象 4">
                        <a:extLst>
                          <a:ext uri="{FF2B5EF4-FFF2-40B4-BE49-F238E27FC236}">
                            <a16:creationId xmlns:a16="http://schemas.microsoft.com/office/drawing/2014/main" id="{289AB06C-2557-074C-8B83-43D285E20FAE}"/>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1269728"/>
                        <a:ext cx="2448272" cy="1943472"/>
                      </a:xfrm>
                      <a:prstGeom prst="rect">
                        <a:avLst/>
                      </a:prstGeom>
                      <a:noFill/>
                      <a:ln>
                        <a:noFill/>
                      </a:ln>
                    </p:spPr>
                  </p:pic>
                </p:oleObj>
              </mc:Fallback>
            </mc:AlternateContent>
          </a:graphicData>
        </a:graphic>
      </p:graphicFrame>
      <p:sp>
        <p:nvSpPr>
          <p:cNvPr id="6" name="矩形 5">
            <a:extLst>
              <a:ext uri="{FF2B5EF4-FFF2-40B4-BE49-F238E27FC236}">
                <a16:creationId xmlns:a16="http://schemas.microsoft.com/office/drawing/2014/main" id="{0F72287A-B15D-4D4F-AC32-E284F8FCAE3D}"/>
              </a:ext>
            </a:extLst>
          </p:cNvPr>
          <p:cNvSpPr/>
          <p:nvPr/>
        </p:nvSpPr>
        <p:spPr>
          <a:xfrm>
            <a:off x="82349" y="3356992"/>
            <a:ext cx="8983271" cy="608115"/>
          </a:xfrm>
          <a:prstGeom prst="rect">
            <a:avLst/>
          </a:prstGeom>
        </p:spPr>
        <p:txBody>
          <a:bodyPr wrap="square">
            <a:spAutoFit/>
          </a:bodyPr>
          <a:lstStyle/>
          <a:p>
            <a:pPr eaLnBrk="1" hangingPunct="1">
              <a:lnSpc>
                <a:spcPct val="130000"/>
              </a:lnSpc>
            </a:pPr>
            <a:r>
              <a:rPr kumimoji="0" lang="en-US" altLang="zh-CN" sz="2800" dirty="0">
                <a:effectLst>
                  <a:outerShdw blurRad="38100" dist="38100" dir="2700000" algn="tl">
                    <a:srgbClr val="C0C0C0"/>
                  </a:outerShdw>
                </a:effectLst>
              </a:rPr>
              <a:t>(3) </a:t>
            </a:r>
            <a:r>
              <a:rPr kumimoji="0" lang="zh-CN" altLang="en-US" sz="2800" dirty="0">
                <a:effectLst>
                  <a:outerShdw blurRad="38100" dist="38100" dir="2700000" algn="tl">
                    <a:srgbClr val="C0C0C0"/>
                  </a:outerShdw>
                </a:effectLst>
              </a:rPr>
              <a:t> 各向异性</a:t>
            </a:r>
            <a:r>
              <a:rPr kumimoji="0" lang="en-US" altLang="zh-CN" sz="2800" dirty="0">
                <a:effectLst>
                  <a:outerShdw blurRad="38100" dist="38100" dir="2700000" algn="tl">
                    <a:srgbClr val="C0C0C0"/>
                  </a:outerShdw>
                </a:effectLst>
              </a:rPr>
              <a:t>(anisotropy)</a:t>
            </a:r>
            <a:r>
              <a:rPr kumimoji="0" lang="zh-CN" altLang="en-US" sz="2800" dirty="0">
                <a:effectLst>
                  <a:outerShdw blurRad="38100" dist="38100" dir="2700000" algn="tl">
                    <a:srgbClr val="C0C0C0"/>
                  </a:outerShdw>
                </a:effectLst>
              </a:rPr>
              <a:t>，而非晶体显各向同性</a:t>
            </a:r>
            <a:r>
              <a:rPr kumimoji="0" lang="en-US" altLang="zh-CN" sz="2800" dirty="0">
                <a:effectLst>
                  <a:outerShdw blurRad="38100" dist="38100" dir="2700000" algn="tl">
                    <a:srgbClr val="C0C0C0"/>
                  </a:outerShdw>
                </a:effectLst>
              </a:rPr>
              <a:t>(isotropy)</a:t>
            </a:r>
            <a:endParaRPr kumimoji="0" lang="zh-CN" altLang="en-US" sz="2800" dirty="0">
              <a:effectLst>
                <a:outerShdw blurRad="38100" dist="38100" dir="2700000" algn="tl">
                  <a:srgbClr val="C0C0C0"/>
                </a:outerShdw>
              </a:effectLst>
            </a:endParaRPr>
          </a:p>
        </p:txBody>
      </p:sp>
      <p:pic>
        <p:nvPicPr>
          <p:cNvPr id="7" name="图片 61441">
            <a:extLst>
              <a:ext uri="{FF2B5EF4-FFF2-40B4-BE49-F238E27FC236}">
                <a16:creationId xmlns:a16="http://schemas.microsoft.com/office/drawing/2014/main" id="{3D70FB7A-6EC2-6B42-B7C6-3E8DC89C5A89}"/>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156719" y="3865737"/>
            <a:ext cx="4033118" cy="2364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9">
            <a:extLst>
              <a:ext uri="{FF2B5EF4-FFF2-40B4-BE49-F238E27FC236}">
                <a16:creationId xmlns:a16="http://schemas.microsoft.com/office/drawing/2014/main" id="{E084CA23-1D89-6C48-AA99-14196A0CD6B7}"/>
              </a:ext>
            </a:extLst>
          </p:cNvPr>
          <p:cNvSpPr txBox="1">
            <a:spLocks noChangeArrowheads="1"/>
          </p:cNvSpPr>
          <p:nvPr/>
        </p:nvSpPr>
        <p:spPr bwMode="auto">
          <a:xfrm>
            <a:off x="2097920" y="6184218"/>
            <a:ext cx="4339003" cy="4616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sz="2400" b="1" dirty="0">
                <a:solidFill>
                  <a:srgbClr val="261AE8"/>
                </a:solidFill>
                <a:effectLst>
                  <a:outerShdw blurRad="38100" dist="38100" dir="2700000" algn="tl">
                    <a:srgbClr val="C0C0C0"/>
                  </a:outerShdw>
                </a:effectLst>
                <a:latin typeface="Arial" charset="0"/>
              </a:rPr>
              <a:t>为什么晶体有这些性质？ 结构</a:t>
            </a:r>
          </a:p>
        </p:txBody>
      </p:sp>
      <p:sp>
        <p:nvSpPr>
          <p:cNvPr id="9" name="灯片编号占位符 1">
            <a:extLst>
              <a:ext uri="{FF2B5EF4-FFF2-40B4-BE49-F238E27FC236}">
                <a16:creationId xmlns:a16="http://schemas.microsoft.com/office/drawing/2014/main" id="{5F5BEADB-C678-8B87-CC97-50D55136A2DB}"/>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47</a:t>
            </a:fld>
            <a:endParaRPr lang="en-US" altLang="zh-CN" dirty="0"/>
          </a:p>
        </p:txBody>
      </p:sp>
    </p:spTree>
    <p:extLst>
      <p:ext uri="{BB962C8B-B14F-4D97-AF65-F5344CB8AC3E}">
        <p14:creationId xmlns:p14="http://schemas.microsoft.com/office/powerpoint/2010/main" val="581619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3EAE202-F11D-D4B3-E966-7655D4EE3D46}"/>
              </a:ext>
            </a:extLst>
          </p:cNvPr>
          <p:cNvSpPr txBox="1"/>
          <p:nvPr/>
        </p:nvSpPr>
        <p:spPr>
          <a:xfrm>
            <a:off x="225285" y="356125"/>
            <a:ext cx="5671931" cy="461665"/>
          </a:xfrm>
          <a:prstGeom prst="rect">
            <a:avLst/>
          </a:prstGeom>
          <a:noFill/>
        </p:spPr>
        <p:txBody>
          <a:bodyPr wrap="square">
            <a:spAutoFit/>
          </a:bodyPr>
          <a:lstStyle/>
          <a:p>
            <a:pPr eaLnBrk="1" hangingPunct="1"/>
            <a:r>
              <a:rPr kumimoji="0" lang="en-US" altLang="zh-CN" sz="2400" dirty="0">
                <a:effectLst>
                  <a:outerShdw blurRad="38100" dist="38100" dir="2700000" algn="tl">
                    <a:srgbClr val="C0C0C0"/>
                  </a:outerShdw>
                </a:effectLst>
                <a:latin typeface="SimHei" panose="02010609060101010101" pitchFamily="49" charset="-122"/>
                <a:ea typeface="SimHei" panose="02010609060101010101" pitchFamily="49" charset="-122"/>
              </a:rPr>
              <a:t>(4)</a:t>
            </a:r>
            <a:r>
              <a:rPr kumimoji="0" lang="zh-CN" altLang="en-US" sz="2400" dirty="0">
                <a:effectLst>
                  <a:outerShdw blurRad="38100" dist="38100" dir="2700000" algn="tl">
                    <a:srgbClr val="C0C0C0"/>
                  </a:outerShdw>
                </a:effectLst>
                <a:latin typeface="SimHei" panose="02010609060101010101" pitchFamily="49" charset="-122"/>
                <a:ea typeface="SimHei" panose="02010609060101010101" pitchFamily="49" charset="-122"/>
              </a:rPr>
              <a:t> </a:t>
            </a:r>
            <a:r>
              <a:rPr kumimoji="1" lang="zh-CN" altLang="en-US" sz="2400" dirty="0">
                <a:latin typeface="SimHei" panose="02010609060101010101" pitchFamily="49" charset="-122"/>
                <a:ea typeface="SimHei" panose="02010609060101010101" pitchFamily="49" charset="-122"/>
              </a:rPr>
              <a:t>晶体的对称性和对</a:t>
            </a:r>
            <a:r>
              <a:rPr kumimoji="1" lang="en-US" altLang="zh-CN" sz="2400" dirty="0">
                <a:latin typeface="SimHei" panose="02010609060101010101" pitchFamily="49" charset="-122"/>
                <a:ea typeface="SimHei" panose="02010609060101010101" pitchFamily="49" charset="-122"/>
              </a:rPr>
              <a:t>X</a:t>
            </a:r>
            <a:r>
              <a:rPr kumimoji="1" lang="zh-CN" altLang="en-US" sz="2400" dirty="0">
                <a:latin typeface="SimHei" panose="02010609060101010101" pitchFamily="49" charset="-122"/>
                <a:ea typeface="SimHei" panose="02010609060101010101" pitchFamily="49" charset="-122"/>
              </a:rPr>
              <a:t>射线的衍射</a:t>
            </a:r>
          </a:p>
        </p:txBody>
      </p:sp>
      <p:pic>
        <p:nvPicPr>
          <p:cNvPr id="4" name="图片 65538" descr="胰岛素失重CEN99OCT11">
            <a:extLst>
              <a:ext uri="{FF2B5EF4-FFF2-40B4-BE49-F238E27FC236}">
                <a16:creationId xmlns:a16="http://schemas.microsoft.com/office/drawing/2014/main" id="{92684699-BDA6-DEDC-6E24-E6E1811B9B6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385"/>
          <a:stretch/>
        </p:blipFill>
        <p:spPr bwMode="auto">
          <a:xfrm>
            <a:off x="6387547" y="1652987"/>
            <a:ext cx="2179981" cy="294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BCC7606E-0D2B-27FF-EF2C-FE3761CDC125}"/>
              </a:ext>
            </a:extLst>
          </p:cNvPr>
          <p:cNvSpPr txBox="1"/>
          <p:nvPr/>
        </p:nvSpPr>
        <p:spPr>
          <a:xfrm>
            <a:off x="6543260" y="4669607"/>
            <a:ext cx="2083906" cy="400110"/>
          </a:xfrm>
          <a:prstGeom prst="rect">
            <a:avLst/>
          </a:prstGeom>
          <a:noFill/>
        </p:spPr>
        <p:txBody>
          <a:bodyPr wrap="square">
            <a:spAutoFit/>
          </a:bodyPr>
          <a:lstStyle/>
          <a:p>
            <a:pPr algn="ctr"/>
            <a:r>
              <a:rPr lang="zh-CN" altLang="en-US" sz="2000" dirty="0">
                <a:solidFill>
                  <a:srgbClr val="000000"/>
                </a:solidFill>
                <a:ea typeface="黑体" panose="02010609060101010101" pitchFamily="49" charset="-122"/>
              </a:rPr>
              <a:t>人胰岛素晶体</a:t>
            </a:r>
            <a:endParaRPr lang="zh-CN" altLang="en-US" sz="2000" dirty="0"/>
          </a:p>
        </p:txBody>
      </p:sp>
      <p:sp>
        <p:nvSpPr>
          <p:cNvPr id="8" name="文本框 7">
            <a:extLst>
              <a:ext uri="{FF2B5EF4-FFF2-40B4-BE49-F238E27FC236}">
                <a16:creationId xmlns:a16="http://schemas.microsoft.com/office/drawing/2014/main" id="{072F7F08-7326-8B7E-1422-FAC3B3EECD5F}"/>
              </a:ext>
            </a:extLst>
          </p:cNvPr>
          <p:cNvSpPr txBox="1"/>
          <p:nvPr/>
        </p:nvSpPr>
        <p:spPr>
          <a:xfrm>
            <a:off x="414130" y="5205013"/>
            <a:ext cx="8315739" cy="1015663"/>
          </a:xfrm>
          <a:prstGeom prst="rect">
            <a:avLst/>
          </a:prstGeom>
          <a:noFill/>
        </p:spPr>
        <p:txBody>
          <a:bodyPr wrap="square">
            <a:spAutoFit/>
          </a:bodyPr>
          <a:lstStyle/>
          <a:p>
            <a:r>
              <a:rPr lang="zh-CN" altLang="en-US" sz="2000" dirty="0">
                <a:latin typeface="Times New Roman" panose="02020603050405020304" pitchFamily="18" charset="0"/>
              </a:rPr>
              <a:t>晶体中的晶面、晶棱、角顶、结点及物理化学性质等在不同方向作有规律地重复。其理想外形具有特定的对称性，这是内部结构对称性的反映。晶体结构的周期大小和</a:t>
            </a:r>
            <a:r>
              <a:rPr lang="en-US" altLang="zh-CN" sz="2000" dirty="0">
                <a:latin typeface="Times New Roman" panose="02020603050405020304" pitchFamily="18" charset="0"/>
              </a:rPr>
              <a:t>X</a:t>
            </a:r>
            <a:r>
              <a:rPr lang="zh-CN" altLang="en-US" sz="2000" dirty="0">
                <a:latin typeface="Times New Roman" panose="02020603050405020304" pitchFamily="18" charset="0"/>
              </a:rPr>
              <a:t>射线的波长相当，能够对</a:t>
            </a:r>
            <a:r>
              <a:rPr lang="en-US" altLang="zh-CN" sz="2000" dirty="0">
                <a:latin typeface="Times New Roman" panose="02020603050405020304" pitchFamily="18" charset="0"/>
              </a:rPr>
              <a:t>X</a:t>
            </a:r>
            <a:r>
              <a:rPr lang="zh-CN" altLang="en-US" sz="2000" dirty="0">
                <a:latin typeface="Times New Roman" panose="02020603050405020304" pitchFamily="18" charset="0"/>
              </a:rPr>
              <a:t>射线产生衍射</a:t>
            </a:r>
            <a:endParaRPr lang="zh-CN" altLang="en-US" sz="2000" dirty="0"/>
          </a:p>
        </p:txBody>
      </p:sp>
      <p:pic>
        <p:nvPicPr>
          <p:cNvPr id="9" name="图片 69635" descr="20080729205244275">
            <a:extLst>
              <a:ext uri="{FF2B5EF4-FFF2-40B4-BE49-F238E27FC236}">
                <a16:creationId xmlns:a16="http://schemas.microsoft.com/office/drawing/2014/main" id="{42BF2B45-5E4A-33D3-A465-A662D9CCB5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63" y="1811389"/>
            <a:ext cx="2463566" cy="262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67587" descr="W020070609604538182059">
            <a:extLst>
              <a:ext uri="{FF2B5EF4-FFF2-40B4-BE49-F238E27FC236}">
                <a16:creationId xmlns:a16="http://schemas.microsoft.com/office/drawing/2014/main" id="{A6FAC821-F5D0-2981-F76E-F3A8C93D0B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35966" y="1880642"/>
            <a:ext cx="3313043" cy="2484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8880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A1770E-3356-EE5A-DF59-8A07E812B744}"/>
              </a:ext>
            </a:extLst>
          </p:cNvPr>
          <p:cNvSpPr txBox="1"/>
          <p:nvPr/>
        </p:nvSpPr>
        <p:spPr>
          <a:xfrm>
            <a:off x="470452" y="231250"/>
            <a:ext cx="4572000" cy="624530"/>
          </a:xfrm>
          <a:prstGeom prst="rect">
            <a:avLst/>
          </a:prstGeom>
          <a:noFill/>
        </p:spPr>
        <p:txBody>
          <a:bodyPr wrap="square">
            <a:spAutoFit/>
          </a:bodyPr>
          <a:lstStyle/>
          <a:p>
            <a:pPr algn="just">
              <a:lnSpc>
                <a:spcPct val="140000"/>
              </a:lnSpc>
            </a:pP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(5)  </a:t>
            </a:r>
            <a:r>
              <a:rPr lang="zh-CN" altLang="en-US" sz="2800" dirty="0">
                <a:latin typeface="Times New Roman" panose="02020603050405020304" pitchFamily="18" charset="0"/>
                <a:ea typeface="SimHei" panose="02010609060101010101" pitchFamily="49" charset="-122"/>
                <a:cs typeface="Times New Roman" panose="02020603050405020304" pitchFamily="18" charset="0"/>
              </a:rPr>
              <a:t>自范性（自限性）</a:t>
            </a:r>
            <a:endParaRPr lang="en-US" altLang="zh-CN" sz="2800" dirty="0">
              <a:latin typeface="Times New Roman" panose="02020603050405020304" pitchFamily="18" charset="0"/>
              <a:ea typeface="SimHei" panose="02010609060101010101" pitchFamily="49" charset="-122"/>
              <a:cs typeface="Times New Roman" panose="02020603050405020304" pitchFamily="18" charset="0"/>
            </a:endParaRPr>
          </a:p>
        </p:txBody>
      </p:sp>
      <p:sp>
        <p:nvSpPr>
          <p:cNvPr id="5" name="文本框 4">
            <a:extLst>
              <a:ext uri="{FF2B5EF4-FFF2-40B4-BE49-F238E27FC236}">
                <a16:creationId xmlns:a16="http://schemas.microsoft.com/office/drawing/2014/main" id="{B835CD48-1367-4327-D081-2DAA7942B1A9}"/>
              </a:ext>
            </a:extLst>
          </p:cNvPr>
          <p:cNvSpPr txBox="1"/>
          <p:nvPr/>
        </p:nvSpPr>
        <p:spPr>
          <a:xfrm>
            <a:off x="254724" y="866749"/>
            <a:ext cx="8693333" cy="1594283"/>
          </a:xfrm>
          <a:prstGeom prst="rect">
            <a:avLst/>
          </a:prstGeom>
          <a:noFill/>
        </p:spPr>
        <p:txBody>
          <a:bodyPr wrap="square">
            <a:spAutoFit/>
          </a:bodyPr>
          <a:lstStyle/>
          <a:p>
            <a:pPr algn="just">
              <a:lnSpc>
                <a:spcPct val="140000"/>
              </a:lnSpc>
            </a:pPr>
            <a:r>
              <a:rPr lang="zh-CN" altLang="en-US" sz="2400" dirty="0">
                <a:latin typeface="宋体" panose="02010600030101010101" pitchFamily="2" charset="-122"/>
              </a:rPr>
              <a:t>晶体在一定条件下能</a:t>
            </a:r>
            <a:r>
              <a:rPr lang="zh-CN" altLang="en-US" sz="2400" dirty="0">
                <a:solidFill>
                  <a:srgbClr val="0000FF"/>
                </a:solidFill>
                <a:latin typeface="宋体" panose="02010600030101010101" pitchFamily="2" charset="-122"/>
              </a:rPr>
              <a:t>自发</a:t>
            </a:r>
            <a:r>
              <a:rPr lang="zh-CN" altLang="en-US" sz="2400" dirty="0">
                <a:latin typeface="宋体" panose="02010600030101010101" pitchFamily="2" charset="-122"/>
              </a:rPr>
              <a:t>形成几何多面体的形状。由晶体的生长速度的各向异性产生的</a:t>
            </a:r>
            <a:r>
              <a:rPr lang="zh-CN" altLang="en-US" sz="2400" dirty="0">
                <a:effectLst>
                  <a:outerShdw blurRad="38100" dist="38100" dir="2700000" algn="tl">
                    <a:srgbClr val="C0C0C0"/>
                  </a:outerShdw>
                </a:effectLst>
                <a:latin typeface="宋体" panose="02010600030101010101" pitchFamily="2" charset="-122"/>
              </a:rPr>
              <a:t>。</a:t>
            </a:r>
            <a:r>
              <a:rPr lang="zh-CN" altLang="en-US" sz="2400" dirty="0">
                <a:latin typeface="Times New Roman" panose="02020603050405020304" pitchFamily="18" charset="0"/>
              </a:rPr>
              <a:t>多面体的晶面数（</a:t>
            </a:r>
            <a:r>
              <a:rPr lang="en-US" altLang="zh-CN" sz="2400" dirty="0">
                <a:latin typeface="Times New Roman" panose="02020603050405020304" pitchFamily="18" charset="0"/>
              </a:rPr>
              <a:t>F</a:t>
            </a:r>
            <a:r>
              <a:rPr lang="zh-CN" altLang="en-US" sz="2400" dirty="0">
                <a:latin typeface="Times New Roman" panose="02020603050405020304" pitchFamily="18" charset="0"/>
              </a:rPr>
              <a:t>）、晶棱数（</a:t>
            </a:r>
            <a:r>
              <a:rPr lang="en-US" altLang="zh-CN" sz="2400" dirty="0">
                <a:latin typeface="Times New Roman" panose="02020603050405020304" pitchFamily="18" charset="0"/>
              </a:rPr>
              <a:t>E</a:t>
            </a:r>
            <a:r>
              <a:rPr lang="zh-CN" altLang="en-US" sz="2400" dirty="0">
                <a:latin typeface="Times New Roman" panose="02020603050405020304" pitchFamily="18" charset="0"/>
              </a:rPr>
              <a:t>）、和顶点数（</a:t>
            </a:r>
            <a:r>
              <a:rPr lang="en-US" altLang="zh-CN" sz="2400" dirty="0">
                <a:latin typeface="Times New Roman" panose="02020603050405020304" pitchFamily="18" charset="0"/>
              </a:rPr>
              <a:t>V</a:t>
            </a:r>
            <a:r>
              <a:rPr lang="zh-CN" altLang="en-US" sz="2400" dirty="0">
                <a:latin typeface="Times New Roman" panose="02020603050405020304" pitchFamily="18" charset="0"/>
              </a:rPr>
              <a:t>）相互之间的关系符合公式</a:t>
            </a:r>
            <a:endParaRPr lang="zh-CN" altLang="en-US" sz="2400" i="1" dirty="0">
              <a:latin typeface="Times New Roman" panose="02020603050405020304" pitchFamily="18" charset="0"/>
            </a:endParaRPr>
          </a:p>
        </p:txBody>
      </p:sp>
      <p:sp>
        <p:nvSpPr>
          <p:cNvPr id="7" name="文本框 6">
            <a:extLst>
              <a:ext uri="{FF2B5EF4-FFF2-40B4-BE49-F238E27FC236}">
                <a16:creationId xmlns:a16="http://schemas.microsoft.com/office/drawing/2014/main" id="{6B8F5939-A1BD-EE2A-EA36-809D1BB2B52C}"/>
              </a:ext>
            </a:extLst>
          </p:cNvPr>
          <p:cNvSpPr txBox="1"/>
          <p:nvPr/>
        </p:nvSpPr>
        <p:spPr>
          <a:xfrm>
            <a:off x="2164281" y="2447969"/>
            <a:ext cx="4572000" cy="624530"/>
          </a:xfrm>
          <a:prstGeom prst="rect">
            <a:avLst/>
          </a:prstGeom>
          <a:noFill/>
        </p:spPr>
        <p:txBody>
          <a:bodyPr wrap="square" anchor="ctr">
            <a:spAutoFit/>
          </a:bodyPr>
          <a:lstStyle/>
          <a:p>
            <a:pPr algn="ctr">
              <a:lnSpc>
                <a:spcPct val="140000"/>
              </a:lnSpc>
            </a:pPr>
            <a:r>
              <a:rPr lang="en-US" altLang="zh-CN" sz="2800" i="1" dirty="0">
                <a:latin typeface="Times New Roman" panose="02020603050405020304" pitchFamily="18" charset="0"/>
              </a:rPr>
              <a:t>F+V=E+2</a:t>
            </a:r>
            <a:endParaRPr lang="en-US" altLang="zh-CN" sz="2800" dirty="0">
              <a:effectLst>
                <a:outerShdw blurRad="38100" dist="38100" dir="2700000" algn="tl">
                  <a:srgbClr val="C0C0C0"/>
                </a:outerShdw>
              </a:effectLst>
              <a:latin typeface="宋体" panose="02010600030101010101" pitchFamily="2" charset="-122"/>
            </a:endParaRPr>
          </a:p>
        </p:txBody>
      </p:sp>
      <p:pic>
        <p:nvPicPr>
          <p:cNvPr id="8" name="图片 59401" descr="2007481258067275">
            <a:extLst>
              <a:ext uri="{FF2B5EF4-FFF2-40B4-BE49-F238E27FC236}">
                <a16:creationId xmlns:a16="http://schemas.microsoft.com/office/drawing/2014/main" id="{C8EE2453-8D31-53C7-B31A-D42D7226424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9172"/>
          <a:stretch/>
        </p:blipFill>
        <p:spPr bwMode="auto">
          <a:xfrm>
            <a:off x="2381782" y="3489099"/>
            <a:ext cx="4380436" cy="274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1199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9B8C16FC-E2F7-C548-A7AB-24F6F084027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0" y="480178"/>
            <a:ext cx="9144000" cy="5143500"/>
          </a:xfrm>
          <a:prstGeom prst="rect">
            <a:avLst/>
          </a:prstGeom>
        </p:spPr>
      </p:pic>
      <p:sp>
        <p:nvSpPr>
          <p:cNvPr id="3" name="圆角矩形 2">
            <a:extLst>
              <a:ext uri="{FF2B5EF4-FFF2-40B4-BE49-F238E27FC236}">
                <a16:creationId xmlns:a16="http://schemas.microsoft.com/office/drawing/2014/main" id="{937AF579-DF55-6E4F-A784-31EF225F077B}"/>
              </a:ext>
            </a:extLst>
          </p:cNvPr>
          <p:cNvSpPr/>
          <p:nvPr/>
        </p:nvSpPr>
        <p:spPr>
          <a:xfrm>
            <a:off x="471342" y="1291472"/>
            <a:ext cx="942680" cy="282804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圆角矩形 3">
            <a:extLst>
              <a:ext uri="{FF2B5EF4-FFF2-40B4-BE49-F238E27FC236}">
                <a16:creationId xmlns:a16="http://schemas.microsoft.com/office/drawing/2014/main" id="{AF4CF950-102E-044E-907E-3A0ECF56CF62}"/>
              </a:ext>
            </a:extLst>
          </p:cNvPr>
          <p:cNvSpPr/>
          <p:nvPr/>
        </p:nvSpPr>
        <p:spPr>
          <a:xfrm>
            <a:off x="1432877" y="2234154"/>
            <a:ext cx="4637985" cy="1885360"/>
          </a:xfrm>
          <a:prstGeom prst="roundRect">
            <a:avLst/>
          </a:prstGeom>
          <a:noFill/>
          <a:ln w="38100">
            <a:solidFill>
              <a:srgbClr val="261AE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圆角矩形 5">
            <a:extLst>
              <a:ext uri="{FF2B5EF4-FFF2-40B4-BE49-F238E27FC236}">
                <a16:creationId xmlns:a16="http://schemas.microsoft.com/office/drawing/2014/main" id="{5D7F7705-DE5C-114D-84A9-8BE73C80296F}"/>
              </a:ext>
            </a:extLst>
          </p:cNvPr>
          <p:cNvSpPr/>
          <p:nvPr/>
        </p:nvSpPr>
        <p:spPr>
          <a:xfrm>
            <a:off x="2135172" y="4338392"/>
            <a:ext cx="6509207" cy="950045"/>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a:extLst>
              <a:ext uri="{FF2B5EF4-FFF2-40B4-BE49-F238E27FC236}">
                <a16:creationId xmlns:a16="http://schemas.microsoft.com/office/drawing/2014/main" id="{727AA4F6-54FB-7140-8032-B8153F48B7A9}"/>
              </a:ext>
            </a:extLst>
          </p:cNvPr>
          <p:cNvCxnSpPr>
            <a:cxnSpLocks/>
          </p:cNvCxnSpPr>
          <p:nvPr/>
        </p:nvCxnSpPr>
        <p:spPr>
          <a:xfrm>
            <a:off x="6561056" y="2714919"/>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线连接符 8">
            <a:extLst>
              <a:ext uri="{FF2B5EF4-FFF2-40B4-BE49-F238E27FC236}">
                <a16:creationId xmlns:a16="http://schemas.microsoft.com/office/drawing/2014/main" id="{0B23AA5D-CEBD-E541-A0A0-1DCFBE7F0580}"/>
              </a:ext>
            </a:extLst>
          </p:cNvPr>
          <p:cNvCxnSpPr>
            <a:cxnSpLocks/>
          </p:cNvCxnSpPr>
          <p:nvPr/>
        </p:nvCxnSpPr>
        <p:spPr>
          <a:xfrm>
            <a:off x="7032396" y="2714919"/>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a:extLst>
              <a:ext uri="{FF2B5EF4-FFF2-40B4-BE49-F238E27FC236}">
                <a16:creationId xmlns:a16="http://schemas.microsoft.com/office/drawing/2014/main" id="{E1C03ADD-988E-CD42-B2F6-5B8544094115}"/>
              </a:ext>
            </a:extLst>
          </p:cNvPr>
          <p:cNvCxnSpPr>
            <a:cxnSpLocks/>
          </p:cNvCxnSpPr>
          <p:nvPr/>
        </p:nvCxnSpPr>
        <p:spPr>
          <a:xfrm>
            <a:off x="7032396" y="3178404"/>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80CB218B-1C52-AC44-8600-CFF7835A9788}"/>
              </a:ext>
            </a:extLst>
          </p:cNvPr>
          <p:cNvCxnSpPr>
            <a:cxnSpLocks/>
          </p:cNvCxnSpPr>
          <p:nvPr/>
        </p:nvCxnSpPr>
        <p:spPr>
          <a:xfrm>
            <a:off x="7503736" y="3176833"/>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a:extLst>
              <a:ext uri="{FF2B5EF4-FFF2-40B4-BE49-F238E27FC236}">
                <a16:creationId xmlns:a16="http://schemas.microsoft.com/office/drawing/2014/main" id="{4BB50C4E-D99E-D948-928F-E3D738911426}"/>
              </a:ext>
            </a:extLst>
          </p:cNvPr>
          <p:cNvCxnSpPr>
            <a:cxnSpLocks/>
          </p:cNvCxnSpPr>
          <p:nvPr/>
        </p:nvCxnSpPr>
        <p:spPr>
          <a:xfrm>
            <a:off x="6562627" y="2243578"/>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a:extLst>
              <a:ext uri="{FF2B5EF4-FFF2-40B4-BE49-F238E27FC236}">
                <a16:creationId xmlns:a16="http://schemas.microsoft.com/office/drawing/2014/main" id="{CD6368CD-6ECE-1140-8ACE-98131228DFF8}"/>
              </a:ext>
            </a:extLst>
          </p:cNvPr>
          <p:cNvCxnSpPr>
            <a:cxnSpLocks/>
          </p:cNvCxnSpPr>
          <p:nvPr/>
        </p:nvCxnSpPr>
        <p:spPr>
          <a:xfrm>
            <a:off x="6561056" y="1772237"/>
            <a:ext cx="0" cy="47134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1D4BA98A-92C7-8C48-A716-2B9CB6960B29}"/>
              </a:ext>
            </a:extLst>
          </p:cNvPr>
          <p:cNvCxnSpPr>
            <a:cxnSpLocks/>
          </p:cNvCxnSpPr>
          <p:nvPr/>
        </p:nvCxnSpPr>
        <p:spPr>
          <a:xfrm>
            <a:off x="6099141" y="1783234"/>
            <a:ext cx="47134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id="{7ECBF966-7221-044D-B606-518D737A9799}"/>
              </a:ext>
            </a:extLst>
          </p:cNvPr>
          <p:cNvCxnSpPr>
            <a:cxnSpLocks/>
          </p:cNvCxnSpPr>
          <p:nvPr/>
        </p:nvCxnSpPr>
        <p:spPr>
          <a:xfrm>
            <a:off x="6089716" y="3648174"/>
            <a:ext cx="1414020"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线连接符 19">
            <a:extLst>
              <a:ext uri="{FF2B5EF4-FFF2-40B4-BE49-F238E27FC236}">
                <a16:creationId xmlns:a16="http://schemas.microsoft.com/office/drawing/2014/main" id="{5239AEA3-59B1-934A-B6B4-08B6E90A99FD}"/>
              </a:ext>
            </a:extLst>
          </p:cNvPr>
          <p:cNvCxnSpPr>
            <a:cxnSpLocks/>
          </p:cNvCxnSpPr>
          <p:nvPr/>
        </p:nvCxnSpPr>
        <p:spPr>
          <a:xfrm flipH="1">
            <a:off x="6099143" y="1762813"/>
            <a:ext cx="9425" cy="188536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03B00207-A470-4B45-A9BA-E4755F191F48}"/>
              </a:ext>
            </a:extLst>
          </p:cNvPr>
          <p:cNvSpPr txBox="1"/>
          <p:nvPr/>
        </p:nvSpPr>
        <p:spPr>
          <a:xfrm>
            <a:off x="565607" y="5842556"/>
            <a:ext cx="5567550" cy="523220"/>
          </a:xfrm>
          <a:prstGeom prst="rect">
            <a:avLst/>
          </a:prstGeom>
          <a:noFill/>
        </p:spPr>
        <p:txBody>
          <a:bodyPr wrap="none" rtlCol="0">
            <a:spAutoFit/>
          </a:bodyPr>
          <a:lstStyle/>
          <a:p>
            <a:r>
              <a:rPr kumimoji="1" lang="zh-CN" altLang="en-US" sz="2400" dirty="0"/>
              <a:t>金属键理论</a:t>
            </a:r>
            <a:r>
              <a:rPr kumimoji="1" lang="en-US" altLang="zh-CN" sz="2400" dirty="0"/>
              <a:t>: </a:t>
            </a:r>
            <a:r>
              <a:rPr kumimoji="1" lang="zh-CN" altLang="en-US" sz="2800" dirty="0">
                <a:solidFill>
                  <a:srgbClr val="C00000"/>
                </a:solidFill>
              </a:rPr>
              <a:t>自由电子模型</a:t>
            </a:r>
            <a:r>
              <a:rPr kumimoji="1" lang="zh-CN" altLang="en-US" sz="2400" dirty="0"/>
              <a:t>，能带理论</a:t>
            </a:r>
          </a:p>
        </p:txBody>
      </p:sp>
      <p:cxnSp>
        <p:nvCxnSpPr>
          <p:cNvPr id="7" name="直线箭头连接符 6">
            <a:extLst>
              <a:ext uri="{FF2B5EF4-FFF2-40B4-BE49-F238E27FC236}">
                <a16:creationId xmlns:a16="http://schemas.microsoft.com/office/drawing/2014/main" id="{ED3618C5-DE22-BB4F-B1DD-735272A78F39}"/>
              </a:ext>
            </a:extLst>
          </p:cNvPr>
          <p:cNvCxnSpPr>
            <a:cxnSpLocks/>
          </p:cNvCxnSpPr>
          <p:nvPr/>
        </p:nvCxnSpPr>
        <p:spPr>
          <a:xfrm>
            <a:off x="1654406" y="3648174"/>
            <a:ext cx="480766" cy="879221"/>
          </a:xfrm>
          <a:prstGeom prst="straightConnector1">
            <a:avLst/>
          </a:prstGeom>
          <a:ln w="38100">
            <a:solidFill>
              <a:srgbClr val="261AE8"/>
            </a:solidFill>
            <a:tailEnd type="triangle"/>
          </a:ln>
        </p:spPr>
        <p:style>
          <a:lnRef idx="1">
            <a:schemeClr val="accent1"/>
          </a:lnRef>
          <a:fillRef idx="0">
            <a:schemeClr val="accent1"/>
          </a:fillRef>
          <a:effectRef idx="0">
            <a:schemeClr val="accent1"/>
          </a:effectRef>
          <a:fontRef idx="minor">
            <a:schemeClr val="tx1"/>
          </a:fontRef>
        </p:style>
      </p:cxnSp>
      <p:sp>
        <p:nvSpPr>
          <p:cNvPr id="5" name="灯片编号占位符 1">
            <a:extLst>
              <a:ext uri="{FF2B5EF4-FFF2-40B4-BE49-F238E27FC236}">
                <a16:creationId xmlns:a16="http://schemas.microsoft.com/office/drawing/2014/main" id="{EE97996E-B1C6-9C09-A6E8-0FF043588311}"/>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a:t>
            </a:fld>
            <a:endParaRPr lang="en-US" altLang="zh-CN" dirty="0"/>
          </a:p>
        </p:txBody>
      </p:sp>
    </p:spTree>
    <p:extLst>
      <p:ext uri="{BB962C8B-B14F-4D97-AF65-F5344CB8AC3E}">
        <p14:creationId xmlns:p14="http://schemas.microsoft.com/office/powerpoint/2010/main" val="2887100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5202" name="Text Box 2"/>
          <p:cNvSpPr txBox="1">
            <a:spLocks noChangeArrowheads="1"/>
          </p:cNvSpPr>
          <p:nvPr/>
        </p:nvSpPr>
        <p:spPr bwMode="auto">
          <a:xfrm>
            <a:off x="323528" y="1033455"/>
            <a:ext cx="8406912" cy="124341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buClr>
                <a:srgbClr val="FF0000"/>
              </a:buClr>
              <a:buFont typeface="Wingdings" pitchFamily="2" charset="2"/>
              <a:buNone/>
            </a:pPr>
            <a:r>
              <a:rPr kumimoji="0" lang="zh-CN" altLang="en-US" b="1" dirty="0"/>
              <a:t>晶体内部的</a:t>
            </a:r>
            <a:r>
              <a:rPr kumimoji="0" lang="zh-CN" altLang="en-US" b="1" dirty="0">
                <a:solidFill>
                  <a:srgbClr val="261AE8"/>
                </a:solidFill>
              </a:rPr>
              <a:t>结构单元</a:t>
            </a:r>
            <a:r>
              <a:rPr kumimoji="0" lang="en-US" altLang="zh-CN" b="1" dirty="0"/>
              <a:t>(</a:t>
            </a:r>
            <a:r>
              <a:rPr kumimoji="0" lang="zh-CN" altLang="en-US" b="1" dirty="0"/>
              <a:t>原子、分子、原子团或离子</a:t>
            </a:r>
            <a:r>
              <a:rPr kumimoji="0" lang="en-US" altLang="zh-CN" b="1" dirty="0"/>
              <a:t>)</a:t>
            </a:r>
            <a:r>
              <a:rPr kumimoji="0" lang="zh-CN" altLang="en-US" b="1" dirty="0"/>
              <a:t>在空间作有规则的</a:t>
            </a:r>
            <a:r>
              <a:rPr kumimoji="0" lang="zh-CN" altLang="en-US" b="1" dirty="0">
                <a:solidFill>
                  <a:srgbClr val="261AE8"/>
                </a:solidFill>
              </a:rPr>
              <a:t>周期性排列</a:t>
            </a:r>
            <a:r>
              <a:rPr kumimoji="0" lang="zh-CN" altLang="en-US" b="1" dirty="0"/>
              <a:t>。</a:t>
            </a:r>
            <a:r>
              <a:rPr kumimoji="0" lang="en-US" altLang="zh-CN" sz="2000" b="1" dirty="0"/>
              <a:t>(19</a:t>
            </a:r>
            <a:r>
              <a:rPr kumimoji="0" lang="zh-CN" altLang="en-US" sz="2000" b="1" dirty="0"/>
              <a:t>世纪</a:t>
            </a:r>
            <a:r>
              <a:rPr kumimoji="0" lang="en-US" altLang="zh-CN" sz="2000" b="1" dirty="0" err="1"/>
              <a:t>Bravais</a:t>
            </a:r>
            <a:r>
              <a:rPr kumimoji="0" lang="en-US" altLang="zh-CN" sz="2000" b="1" dirty="0"/>
              <a:t>, </a:t>
            </a:r>
            <a:r>
              <a:rPr kumimoji="0" lang="el-GR" altLang="zh-CN" sz="2000" b="1" dirty="0"/>
              <a:t>Φ</a:t>
            </a:r>
            <a:r>
              <a:rPr kumimoji="0" lang="el-GR" altLang="zh-CN" sz="2000" b="1" dirty="0">
                <a:ea typeface="宋体" pitchFamily="2" charset="-122"/>
                <a:cs typeface="Times New Roman" pitchFamily="18" charset="0"/>
                <a:sym typeface="Symbol" pitchFamily="18" charset="2"/>
              </a:rPr>
              <a:t>ë</a:t>
            </a:r>
            <a:r>
              <a:rPr kumimoji="0" lang="ru-RU" altLang="zh-CN" sz="2000" b="1" dirty="0"/>
              <a:t>Л</a:t>
            </a:r>
            <a:r>
              <a:rPr kumimoji="0" lang="en-US" altLang="zh-CN" sz="2000" b="1" dirty="0" err="1"/>
              <a:t>opoB</a:t>
            </a:r>
            <a:r>
              <a:rPr kumimoji="0" lang="en-US" altLang="zh-CN" sz="2000" b="1" dirty="0"/>
              <a:t>, </a:t>
            </a:r>
            <a:r>
              <a:rPr kumimoji="0" lang="en-US" altLang="zh-CN" sz="2000" b="1" dirty="0" err="1"/>
              <a:t>Shoenflies</a:t>
            </a:r>
            <a:r>
              <a:rPr kumimoji="0" lang="zh-CN" altLang="en-US" sz="2000" b="1" dirty="0"/>
              <a:t>等提出，</a:t>
            </a:r>
            <a:r>
              <a:rPr kumimoji="0" lang="en-US" altLang="zh-CN" sz="2000" b="1" dirty="0"/>
              <a:t>20</a:t>
            </a:r>
            <a:r>
              <a:rPr kumimoji="0" lang="zh-CN" altLang="en-US" sz="2000" b="1" dirty="0"/>
              <a:t>世纪初由</a:t>
            </a:r>
            <a:r>
              <a:rPr kumimoji="0" lang="en-US" altLang="zh-CN" sz="2000" b="1" dirty="0"/>
              <a:t>Laue, Bragg</a:t>
            </a:r>
            <a:r>
              <a:rPr kumimoji="0" lang="zh-CN" altLang="en-US" sz="2000" b="1" dirty="0"/>
              <a:t>用</a:t>
            </a:r>
            <a:r>
              <a:rPr kumimoji="0" lang="en-US" altLang="zh-CN" sz="2000" b="1" dirty="0"/>
              <a:t>X</a:t>
            </a:r>
            <a:r>
              <a:rPr kumimoji="0" lang="zh-CN" altLang="en-US" sz="2000" b="1" dirty="0"/>
              <a:t>射线衍射实验直接证明</a:t>
            </a:r>
            <a:r>
              <a:rPr kumimoji="0" lang="en-US" altLang="zh-CN" sz="2000" b="1" dirty="0"/>
              <a:t>)</a:t>
            </a:r>
          </a:p>
        </p:txBody>
      </p:sp>
      <p:sp>
        <p:nvSpPr>
          <p:cNvPr id="1715204" name="Text Box 4"/>
          <p:cNvSpPr txBox="1">
            <a:spLocks noChangeArrowheads="1"/>
          </p:cNvSpPr>
          <p:nvPr/>
        </p:nvSpPr>
        <p:spPr bwMode="auto">
          <a:xfrm>
            <a:off x="261851" y="2325421"/>
            <a:ext cx="8765471" cy="1238865"/>
          </a:xfrm>
          <a:prstGeom prst="rect">
            <a:avLst/>
          </a:prstGeom>
          <a:noFill/>
          <a:ln w="28575" algn="ctr">
            <a:solidFill>
              <a:srgbClr val="FF40FF"/>
            </a:solid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just" eaLnBrk="1" hangingPunct="1">
              <a:lnSpc>
                <a:spcPct val="120000"/>
              </a:lnSpc>
            </a:pPr>
            <a:r>
              <a:rPr kumimoji="0" lang="zh-CN" altLang="en-US" sz="2000" b="1" dirty="0"/>
              <a:t>晶格理论把晶体中的每个结构单元</a:t>
            </a:r>
            <a:r>
              <a:rPr kumimoji="0" lang="en-US" altLang="zh-CN" sz="2000" b="1" dirty="0"/>
              <a:t>(</a:t>
            </a:r>
            <a:r>
              <a:rPr kumimoji="0" lang="zh-CN" altLang="en-US" sz="2000" b="1" dirty="0"/>
              <a:t>原子、分子或离子</a:t>
            </a:r>
            <a:r>
              <a:rPr kumimoji="0" lang="en-US" altLang="zh-CN" sz="2000" b="1" dirty="0"/>
              <a:t>)</a:t>
            </a:r>
            <a:r>
              <a:rPr kumimoji="0" lang="zh-CN" altLang="en-US" sz="2000" b="1" dirty="0"/>
              <a:t>抽象为一个点，许多点排成一行直线点阵 →平面点阵</a:t>
            </a:r>
            <a:r>
              <a:rPr kumimoji="0" lang="zh-CN" altLang="en-US" b="1" dirty="0"/>
              <a:t>→</a:t>
            </a:r>
            <a:r>
              <a:rPr kumimoji="0" lang="zh-CN" altLang="en-US" sz="2000" b="1" dirty="0"/>
              <a:t>三维空间点阵，这些点联结在一起即为</a:t>
            </a:r>
            <a:r>
              <a:rPr kumimoji="0" lang="zh-CN" altLang="en-US" sz="2000" b="1" dirty="0">
                <a:solidFill>
                  <a:srgbClr val="FF0000"/>
                </a:solidFill>
              </a:rPr>
              <a:t>晶格</a:t>
            </a:r>
            <a:r>
              <a:rPr kumimoji="0" lang="zh-CN" altLang="en-US" sz="2000" b="1" dirty="0"/>
              <a:t>，也叫空间格子</a:t>
            </a:r>
          </a:p>
        </p:txBody>
      </p:sp>
      <p:sp>
        <p:nvSpPr>
          <p:cNvPr id="10258" name="Rectangle 18"/>
          <p:cNvSpPr>
            <a:spLocks noChangeArrowheads="1"/>
          </p:cNvSpPr>
          <p:nvPr/>
        </p:nvSpPr>
        <p:spPr bwMode="auto">
          <a:xfrm>
            <a:off x="3259146" y="188640"/>
            <a:ext cx="2392974"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sz="3200" b="1" dirty="0">
                <a:solidFill>
                  <a:srgbClr val="C00000"/>
                </a:solidFill>
                <a:effectLst>
                  <a:outerShdw blurRad="38100" dist="38100" dir="2700000" algn="tl">
                    <a:srgbClr val="C0C0C0"/>
                  </a:outerShdw>
                </a:effectLst>
              </a:rPr>
              <a:t>晶格理论</a:t>
            </a:r>
          </a:p>
        </p:txBody>
      </p:sp>
      <p:sp>
        <p:nvSpPr>
          <p:cNvPr id="23" name="矩形 2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D0A5D924-3CCA-35F8-B21B-04061ADED3B0}"/>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50</a:t>
            </a:fld>
            <a:endParaRPr lang="en-US" altLang="zh-CN" dirty="0"/>
          </a:p>
        </p:txBody>
      </p:sp>
      <p:pic>
        <p:nvPicPr>
          <p:cNvPr id="1715236" name="图片 1715235">
            <a:extLst>
              <a:ext uri="{FF2B5EF4-FFF2-40B4-BE49-F238E27FC236}">
                <a16:creationId xmlns:a16="http://schemas.microsoft.com/office/drawing/2014/main" id="{5FDF6DB6-4CA3-16B9-5CA0-B9429A22B72D}"/>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455561" y="3725064"/>
            <a:ext cx="2160240" cy="1860207"/>
          </a:xfrm>
          <a:prstGeom prst="rect">
            <a:avLst/>
          </a:prstGeom>
        </p:spPr>
      </p:pic>
      <p:pic>
        <p:nvPicPr>
          <p:cNvPr id="1715237" name="图片 1715236">
            <a:extLst>
              <a:ext uri="{FF2B5EF4-FFF2-40B4-BE49-F238E27FC236}">
                <a16:creationId xmlns:a16="http://schemas.microsoft.com/office/drawing/2014/main" id="{9E0A5AA5-8F65-A59C-84C3-8393A1A9FFA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325406" y="3726114"/>
            <a:ext cx="1850129" cy="1803876"/>
          </a:xfrm>
          <a:prstGeom prst="rect">
            <a:avLst/>
          </a:prstGeom>
        </p:spPr>
      </p:pic>
      <p:pic>
        <p:nvPicPr>
          <p:cNvPr id="1715238" name="Picture 8" descr="12A1T4641F-26260">
            <a:extLst>
              <a:ext uri="{FF2B5EF4-FFF2-40B4-BE49-F238E27FC236}">
                <a16:creationId xmlns:a16="http://schemas.microsoft.com/office/drawing/2014/main" id="{BDD14877-8801-8537-488C-F81F9A49CD25}"/>
              </a:ext>
            </a:extLst>
          </p:cNvPr>
          <p:cNvPicPr>
            <a:picLocks noChangeAspect="1" noChangeArrowheads="1"/>
          </p:cNvPicPr>
          <p:nvPr/>
        </p:nvPicPr>
        <p:blipFill rotWithShape="1">
          <a:blip r:embed="rId4" cstate="hqprint">
            <a:extLst>
              <a:ext uri="{28A0092B-C50C-407E-A947-70E740481C1C}">
                <a14:useLocalDpi xmlns:a14="http://schemas.microsoft.com/office/drawing/2010/main"/>
              </a:ext>
            </a:extLst>
          </a:blip>
          <a:srcRect/>
          <a:stretch/>
        </p:blipFill>
        <p:spPr bwMode="auto">
          <a:xfrm>
            <a:off x="5885140" y="3869803"/>
            <a:ext cx="2729550" cy="1669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5240" name="文本框 1715239">
            <a:extLst>
              <a:ext uri="{FF2B5EF4-FFF2-40B4-BE49-F238E27FC236}">
                <a16:creationId xmlns:a16="http://schemas.microsoft.com/office/drawing/2014/main" id="{AA68768D-FBE6-358E-37DE-7A2D8F7790A0}"/>
              </a:ext>
            </a:extLst>
          </p:cNvPr>
          <p:cNvSpPr txBox="1"/>
          <p:nvPr/>
        </p:nvSpPr>
        <p:spPr>
          <a:xfrm>
            <a:off x="334669" y="5634308"/>
            <a:ext cx="2236510" cy="400110"/>
          </a:xfrm>
          <a:prstGeom prst="rect">
            <a:avLst/>
          </a:prstGeom>
          <a:solidFill>
            <a:srgbClr val="FFFF00"/>
          </a:solidFill>
        </p:spPr>
        <p:txBody>
          <a:bodyPr wrap="none" rtlCol="0">
            <a:spAutoFit/>
          </a:bodyPr>
          <a:lstStyle/>
          <a:p>
            <a:r>
              <a:rPr lang="zh-CN" altLang="en-US" sz="2000" dirty="0"/>
              <a:t>金属原子紧密堆积</a:t>
            </a:r>
            <a:endParaRPr kumimoji="1" lang="zh-CN" altLang="en-US" sz="2000" dirty="0"/>
          </a:p>
        </p:txBody>
      </p:sp>
      <p:sp>
        <p:nvSpPr>
          <p:cNvPr id="1715241" name="文本框 1715240">
            <a:extLst>
              <a:ext uri="{FF2B5EF4-FFF2-40B4-BE49-F238E27FC236}">
                <a16:creationId xmlns:a16="http://schemas.microsoft.com/office/drawing/2014/main" id="{FFC94840-005C-DBFC-06B0-E1E368D88386}"/>
              </a:ext>
            </a:extLst>
          </p:cNvPr>
          <p:cNvSpPr txBox="1"/>
          <p:nvPr/>
        </p:nvSpPr>
        <p:spPr>
          <a:xfrm>
            <a:off x="3259979" y="5634307"/>
            <a:ext cx="1980029" cy="400110"/>
          </a:xfrm>
          <a:prstGeom prst="rect">
            <a:avLst/>
          </a:prstGeom>
          <a:solidFill>
            <a:srgbClr val="FFFF00"/>
          </a:solidFill>
        </p:spPr>
        <p:txBody>
          <a:bodyPr wrap="none" rtlCol="0">
            <a:spAutoFit/>
          </a:bodyPr>
          <a:lstStyle/>
          <a:p>
            <a:r>
              <a:rPr lang="zh-CN" altLang="en-US" sz="2000" dirty="0"/>
              <a:t>抽象的小球堆积</a:t>
            </a:r>
            <a:endParaRPr kumimoji="1" lang="zh-CN" altLang="en-US" sz="2000" dirty="0"/>
          </a:p>
        </p:txBody>
      </p:sp>
      <p:sp>
        <p:nvSpPr>
          <p:cNvPr id="1715242" name="右箭头 1715241">
            <a:extLst>
              <a:ext uri="{FF2B5EF4-FFF2-40B4-BE49-F238E27FC236}">
                <a16:creationId xmlns:a16="http://schemas.microsoft.com/office/drawing/2014/main" id="{7D7319E9-1141-2D18-41D2-8A0E7CADECD9}"/>
              </a:ext>
            </a:extLst>
          </p:cNvPr>
          <p:cNvSpPr/>
          <p:nvPr/>
        </p:nvSpPr>
        <p:spPr bwMode="auto">
          <a:xfrm>
            <a:off x="2615801" y="5712716"/>
            <a:ext cx="596257" cy="230832"/>
          </a:xfrm>
          <a:prstGeom prst="rightArrow">
            <a:avLst/>
          </a:prstGeom>
          <a:solidFill>
            <a:schemeClr val="accent2"/>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FF0000"/>
              </a:solidFill>
              <a:effectLst/>
              <a:latin typeface="Times New Roman" pitchFamily="18" charset="0"/>
              <a:ea typeface="黑体" pitchFamily="2" charset="-122"/>
            </a:endParaRPr>
          </a:p>
        </p:txBody>
      </p:sp>
      <p:sp>
        <p:nvSpPr>
          <p:cNvPr id="1715243" name="右箭头 1715242">
            <a:extLst>
              <a:ext uri="{FF2B5EF4-FFF2-40B4-BE49-F238E27FC236}">
                <a16:creationId xmlns:a16="http://schemas.microsoft.com/office/drawing/2014/main" id="{E63E1721-128C-74BA-7574-BB762FDE62FC}"/>
              </a:ext>
            </a:extLst>
          </p:cNvPr>
          <p:cNvSpPr/>
          <p:nvPr/>
        </p:nvSpPr>
        <p:spPr bwMode="auto">
          <a:xfrm>
            <a:off x="5373927" y="5712716"/>
            <a:ext cx="596257" cy="230832"/>
          </a:xfrm>
          <a:prstGeom prst="rightArrow">
            <a:avLst/>
          </a:prstGeom>
          <a:solidFill>
            <a:schemeClr val="accent2"/>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rgbClr val="FF0000"/>
              </a:solidFill>
              <a:effectLst/>
              <a:latin typeface="Times New Roman" pitchFamily="18" charset="0"/>
              <a:ea typeface="黑体" pitchFamily="2" charset="-122"/>
            </a:endParaRPr>
          </a:p>
        </p:txBody>
      </p:sp>
      <p:sp>
        <p:nvSpPr>
          <p:cNvPr id="1715244" name="文本框 1715243">
            <a:extLst>
              <a:ext uri="{FF2B5EF4-FFF2-40B4-BE49-F238E27FC236}">
                <a16:creationId xmlns:a16="http://schemas.microsoft.com/office/drawing/2014/main" id="{426FD225-961D-C9B4-D1C1-EC85FAFA3011}"/>
              </a:ext>
            </a:extLst>
          </p:cNvPr>
          <p:cNvSpPr txBox="1"/>
          <p:nvPr/>
        </p:nvSpPr>
        <p:spPr>
          <a:xfrm>
            <a:off x="6104103" y="5644489"/>
            <a:ext cx="2236510" cy="400110"/>
          </a:xfrm>
          <a:prstGeom prst="rect">
            <a:avLst/>
          </a:prstGeom>
          <a:solidFill>
            <a:srgbClr val="FFFF00"/>
          </a:solidFill>
        </p:spPr>
        <p:txBody>
          <a:bodyPr wrap="none" rtlCol="0">
            <a:spAutoFit/>
          </a:bodyPr>
          <a:lstStyle/>
          <a:p>
            <a:r>
              <a:rPr lang="zh-CN" altLang="en-US" sz="2000" dirty="0"/>
              <a:t>抽象的点形成晶格</a:t>
            </a:r>
            <a:endParaRPr kumimoji="1" lang="zh-CN" altLang="en-US" sz="2000" dirty="0"/>
          </a:p>
        </p:txBody>
      </p:sp>
      <p:sp>
        <p:nvSpPr>
          <p:cNvPr id="1715245" name="矩形 1715244">
            <a:extLst>
              <a:ext uri="{FF2B5EF4-FFF2-40B4-BE49-F238E27FC236}">
                <a16:creationId xmlns:a16="http://schemas.microsoft.com/office/drawing/2014/main" id="{CA3A8CC0-4AEF-1766-7759-E938A1A5E311}"/>
              </a:ext>
            </a:extLst>
          </p:cNvPr>
          <p:cNvSpPr/>
          <p:nvPr/>
        </p:nvSpPr>
        <p:spPr>
          <a:xfrm>
            <a:off x="2721623" y="6237968"/>
            <a:ext cx="3845925" cy="461665"/>
          </a:xfrm>
          <a:prstGeom prst="rect">
            <a:avLst/>
          </a:prstGeom>
          <a:ln w="38100">
            <a:solidFill>
              <a:srgbClr val="FF0000"/>
            </a:solidFill>
          </a:ln>
        </p:spPr>
        <p:txBody>
          <a:bodyPr wrap="none">
            <a:spAutoFit/>
          </a:bodyPr>
          <a:lstStyle/>
          <a:p>
            <a:r>
              <a:rPr lang="zh-CN" altLang="en-US" sz="2400" dirty="0"/>
              <a:t>晶体结构 = 点阵 + 结构单元</a:t>
            </a:r>
          </a:p>
        </p:txBody>
      </p:sp>
    </p:spTree>
    <p:extLst>
      <p:ext uri="{BB962C8B-B14F-4D97-AF65-F5344CB8AC3E}">
        <p14:creationId xmlns:p14="http://schemas.microsoft.com/office/powerpoint/2010/main" val="34002605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A8E3BE-E090-DB42-827D-8B399589C8CC}"/>
              </a:ext>
            </a:extLst>
          </p:cNvPr>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827584" y="1628800"/>
            <a:ext cx="5220072" cy="1466378"/>
          </a:xfrm>
          <a:prstGeom prst="rect">
            <a:avLst/>
          </a:prstGeom>
        </p:spPr>
      </p:pic>
      <p:sp>
        <p:nvSpPr>
          <p:cNvPr id="4" name="矩形 3">
            <a:extLst>
              <a:ext uri="{FF2B5EF4-FFF2-40B4-BE49-F238E27FC236}">
                <a16:creationId xmlns:a16="http://schemas.microsoft.com/office/drawing/2014/main" id="{1CBA2B32-FA67-F840-A597-7D65773C9AC3}"/>
              </a:ext>
            </a:extLst>
          </p:cNvPr>
          <p:cNvSpPr/>
          <p:nvPr/>
        </p:nvSpPr>
        <p:spPr>
          <a:xfrm>
            <a:off x="575411" y="1052736"/>
            <a:ext cx="5472608" cy="461665"/>
          </a:xfrm>
          <a:prstGeom prst="rect">
            <a:avLst/>
          </a:prstGeom>
        </p:spPr>
        <p:txBody>
          <a:bodyPr wrap="square">
            <a:spAutoFit/>
          </a:bodyPr>
          <a:lstStyle/>
          <a:p>
            <a:pPr algn="ctr"/>
            <a:r>
              <a:rPr lang="zh-CN" altLang="en-US" dirty="0"/>
              <a:t>Se: 点阵点 </a:t>
            </a:r>
            <a:r>
              <a:rPr lang="en-US" altLang="zh-CN" dirty="0"/>
              <a:t>(</a:t>
            </a:r>
            <a:r>
              <a:rPr lang="zh-CN" altLang="en-US" dirty="0"/>
              <a:t>结构单元</a:t>
            </a:r>
            <a:r>
              <a:rPr lang="en-US" altLang="zh-CN" dirty="0"/>
              <a:t>)</a:t>
            </a:r>
            <a:r>
              <a:rPr lang="zh-CN" altLang="en-US" dirty="0"/>
              <a:t> = 3个Se原子</a:t>
            </a:r>
          </a:p>
        </p:txBody>
      </p:sp>
      <p:sp>
        <p:nvSpPr>
          <p:cNvPr id="5" name="文本框 4">
            <a:extLst>
              <a:ext uri="{FF2B5EF4-FFF2-40B4-BE49-F238E27FC236}">
                <a16:creationId xmlns:a16="http://schemas.microsoft.com/office/drawing/2014/main" id="{EE3BD694-EC0E-9549-A55E-B0BD8F1BD48A}"/>
              </a:ext>
            </a:extLst>
          </p:cNvPr>
          <p:cNvSpPr txBox="1"/>
          <p:nvPr/>
        </p:nvSpPr>
        <p:spPr>
          <a:xfrm>
            <a:off x="335564" y="303039"/>
            <a:ext cx="1620957" cy="523220"/>
          </a:xfrm>
          <a:prstGeom prst="rect">
            <a:avLst/>
          </a:prstGeom>
          <a:noFill/>
        </p:spPr>
        <p:txBody>
          <a:bodyPr wrap="none" rtlCol="0">
            <a:spAutoFit/>
          </a:bodyPr>
          <a:lstStyle/>
          <a:p>
            <a:r>
              <a:rPr lang="zh-CN" altLang="en-US" sz="2800" dirty="0">
                <a:solidFill>
                  <a:srgbClr val="0000FF"/>
                </a:solidFill>
              </a:rPr>
              <a:t>一维点阵</a:t>
            </a:r>
            <a:endParaRPr kumimoji="1" lang="zh-CN" altLang="en-US" sz="2800" dirty="0">
              <a:solidFill>
                <a:srgbClr val="0000FF"/>
              </a:solidFill>
            </a:endParaRPr>
          </a:p>
        </p:txBody>
      </p:sp>
      <p:pic>
        <p:nvPicPr>
          <p:cNvPr id="7" name="图片 6">
            <a:extLst>
              <a:ext uri="{FF2B5EF4-FFF2-40B4-BE49-F238E27FC236}">
                <a16:creationId xmlns:a16="http://schemas.microsoft.com/office/drawing/2014/main" id="{28BF1254-1724-A044-9A64-D6D2B9B4ED9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75411" y="3861048"/>
            <a:ext cx="5508104" cy="1007560"/>
          </a:xfrm>
          <a:prstGeom prst="rect">
            <a:avLst/>
          </a:prstGeom>
        </p:spPr>
      </p:pic>
      <p:sp>
        <p:nvSpPr>
          <p:cNvPr id="8" name="矩形 7">
            <a:extLst>
              <a:ext uri="{FF2B5EF4-FFF2-40B4-BE49-F238E27FC236}">
                <a16:creationId xmlns:a16="http://schemas.microsoft.com/office/drawing/2014/main" id="{44A81A29-BB52-2643-94E2-9212947CDB71}"/>
              </a:ext>
            </a:extLst>
          </p:cNvPr>
          <p:cNvSpPr/>
          <p:nvPr/>
        </p:nvSpPr>
        <p:spPr>
          <a:xfrm>
            <a:off x="603648" y="3283193"/>
            <a:ext cx="6282589" cy="461665"/>
          </a:xfrm>
          <a:prstGeom prst="rect">
            <a:avLst/>
          </a:prstGeom>
        </p:spPr>
        <p:txBody>
          <a:bodyPr wrap="square">
            <a:spAutoFit/>
          </a:bodyPr>
          <a:lstStyle/>
          <a:p>
            <a:r>
              <a:rPr lang="zh-CN" altLang="en-US" dirty="0"/>
              <a:t>NaCl:</a:t>
            </a:r>
            <a:r>
              <a:rPr lang="en-US" altLang="zh-CN" dirty="0"/>
              <a:t>  </a:t>
            </a:r>
            <a:r>
              <a:rPr lang="zh-CN" altLang="en-US" dirty="0"/>
              <a:t>点阵点 </a:t>
            </a:r>
            <a:r>
              <a:rPr lang="en-US" altLang="zh-CN" dirty="0"/>
              <a:t>(</a:t>
            </a:r>
            <a:r>
              <a:rPr lang="zh-CN" altLang="en-US" dirty="0"/>
              <a:t>结构单元</a:t>
            </a:r>
            <a:r>
              <a:rPr lang="en-US" altLang="zh-CN" dirty="0"/>
              <a:t>)</a:t>
            </a:r>
            <a:r>
              <a:rPr lang="zh-CN" altLang="en-US" dirty="0"/>
              <a:t> = 1Na</a:t>
            </a:r>
            <a:r>
              <a:rPr lang="zh-CN" altLang="en-US" baseline="30000" dirty="0"/>
              <a:t>+</a:t>
            </a:r>
            <a:r>
              <a:rPr lang="zh-CN" altLang="en-US" dirty="0"/>
              <a:t> + 1Cl</a:t>
            </a:r>
            <a:r>
              <a:rPr lang="zh-CN" altLang="en-US" baseline="30000" dirty="0"/>
              <a:t>-</a:t>
            </a:r>
            <a:r>
              <a:rPr lang="zh-CN" altLang="en-US" dirty="0"/>
              <a:t> </a:t>
            </a:r>
          </a:p>
        </p:txBody>
      </p:sp>
      <p:sp>
        <p:nvSpPr>
          <p:cNvPr id="6" name="灯片编号占位符 1">
            <a:extLst>
              <a:ext uri="{FF2B5EF4-FFF2-40B4-BE49-F238E27FC236}">
                <a16:creationId xmlns:a16="http://schemas.microsoft.com/office/drawing/2014/main" id="{7C7604F4-5E50-FAE9-0D48-E8E01B023509}"/>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51</a:t>
            </a:fld>
            <a:endParaRPr lang="en-US" altLang="zh-CN" dirty="0"/>
          </a:p>
        </p:txBody>
      </p:sp>
      <p:grpSp>
        <p:nvGrpSpPr>
          <p:cNvPr id="2" name="组合 1">
            <a:extLst>
              <a:ext uri="{FF2B5EF4-FFF2-40B4-BE49-F238E27FC236}">
                <a16:creationId xmlns:a16="http://schemas.microsoft.com/office/drawing/2014/main" id="{F76DD208-D6D7-1531-E50F-68457386E545}"/>
              </a:ext>
            </a:extLst>
          </p:cNvPr>
          <p:cNvGrpSpPr/>
          <p:nvPr/>
        </p:nvGrpSpPr>
        <p:grpSpPr>
          <a:xfrm>
            <a:off x="2351657" y="5272720"/>
            <a:ext cx="4950341" cy="818785"/>
            <a:chOff x="4034683" y="2400061"/>
            <a:chExt cx="4950341" cy="818785"/>
          </a:xfrm>
        </p:grpSpPr>
        <p:grpSp>
          <p:nvGrpSpPr>
            <p:cNvPr id="9" name="组合 8">
              <a:extLst>
                <a:ext uri="{FF2B5EF4-FFF2-40B4-BE49-F238E27FC236}">
                  <a16:creationId xmlns:a16="http://schemas.microsoft.com/office/drawing/2014/main" id="{69C9C90F-DC60-6C67-D0CC-097EA105AE6E}"/>
                </a:ext>
              </a:extLst>
            </p:cNvPr>
            <p:cNvGrpSpPr/>
            <p:nvPr/>
          </p:nvGrpSpPr>
          <p:grpSpPr>
            <a:xfrm>
              <a:off x="4234277" y="2400061"/>
              <a:ext cx="4487863" cy="716757"/>
              <a:chOff x="4242577" y="2359797"/>
              <a:chExt cx="4487863" cy="716757"/>
            </a:xfrm>
          </p:grpSpPr>
          <p:sp>
            <p:nvSpPr>
              <p:cNvPr id="12" name="Line 16">
                <a:extLst>
                  <a:ext uri="{FF2B5EF4-FFF2-40B4-BE49-F238E27FC236}">
                    <a16:creationId xmlns:a16="http://schemas.microsoft.com/office/drawing/2014/main" id="{3CF756CC-D709-76D7-2DBE-76DE574C045E}"/>
                  </a:ext>
                </a:extLst>
              </p:cNvPr>
              <p:cNvSpPr>
                <a:spLocks noChangeShapeType="1"/>
              </p:cNvSpPr>
              <p:nvPr/>
            </p:nvSpPr>
            <p:spPr bwMode="auto">
              <a:xfrm>
                <a:off x="5928502" y="2957491"/>
                <a:ext cx="504825" cy="4763"/>
              </a:xfrm>
              <a:prstGeom prst="line">
                <a:avLst/>
              </a:prstGeom>
              <a:noFill/>
              <a:ln w="38100">
                <a:solidFill>
                  <a:srgbClr val="FF99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aphicFrame>
            <p:nvGraphicFramePr>
              <p:cNvPr id="13" name="Object 28">
                <a:extLst>
                  <a:ext uri="{FF2B5EF4-FFF2-40B4-BE49-F238E27FC236}">
                    <a16:creationId xmlns:a16="http://schemas.microsoft.com/office/drawing/2014/main" id="{C9201EC9-1E6C-A079-4C37-ABA6A6D51671}"/>
                  </a:ext>
                </a:extLst>
              </p:cNvPr>
              <p:cNvGraphicFramePr>
                <a:graphicFrameLocks noChangeAspect="1"/>
              </p:cNvGraphicFramePr>
              <p:nvPr/>
            </p:nvGraphicFramePr>
            <p:xfrm>
              <a:off x="4242577" y="2840016"/>
              <a:ext cx="4487863" cy="236538"/>
            </p:xfrm>
            <a:graphic>
              <a:graphicData uri="http://schemas.openxmlformats.org/presentationml/2006/ole">
                <mc:AlternateContent xmlns:mc="http://schemas.openxmlformats.org/markup-compatibility/2006">
                  <mc:Choice xmlns:v="urn:schemas-microsoft-com:vml" Requires="v">
                    <p:oleObj name="CS ChemDraw Drawing" r:id="rId4" imgW="4495800" imgH="254000" progId="ChemDraw.Document.6.0">
                      <p:embed/>
                    </p:oleObj>
                  </mc:Choice>
                  <mc:Fallback>
                    <p:oleObj name="CS ChemDraw Drawing" r:id="rId4" imgW="4495800" imgH="254000" progId="ChemDraw.Document.6.0">
                      <p:embed/>
                      <p:pic>
                        <p:nvPicPr>
                          <p:cNvPr id="5" name="Object 28">
                            <a:extLst>
                              <a:ext uri="{FF2B5EF4-FFF2-40B4-BE49-F238E27FC236}">
                                <a16:creationId xmlns:a16="http://schemas.microsoft.com/office/drawing/2014/main" id="{D5BEFDB3-A784-CE1E-630B-426BAE50DB2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2577" y="2840016"/>
                            <a:ext cx="4487863" cy="2365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4" name="Text Box 29">
                <a:extLst>
                  <a:ext uri="{FF2B5EF4-FFF2-40B4-BE49-F238E27FC236}">
                    <a16:creationId xmlns:a16="http://schemas.microsoft.com/office/drawing/2014/main" id="{049B4D40-70E2-A7CE-3EC0-B264F942AB96}"/>
                  </a:ext>
                </a:extLst>
              </p:cNvPr>
              <p:cNvSpPr txBox="1">
                <a:spLocks noChangeArrowheads="1"/>
              </p:cNvSpPr>
              <p:nvPr/>
            </p:nvSpPr>
            <p:spPr bwMode="auto">
              <a:xfrm>
                <a:off x="5981683" y="2359797"/>
                <a:ext cx="504825" cy="5191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en-US" altLang="zh-CN" sz="2800" i="1" u="sng" dirty="0"/>
                  <a:t>a</a:t>
                </a:r>
              </a:p>
            </p:txBody>
          </p:sp>
        </p:grpSp>
        <p:sp>
          <p:nvSpPr>
            <p:cNvPr id="10" name="文本框 9">
              <a:extLst>
                <a:ext uri="{FF2B5EF4-FFF2-40B4-BE49-F238E27FC236}">
                  <a16:creationId xmlns:a16="http://schemas.microsoft.com/office/drawing/2014/main" id="{253ACB6D-AB05-8E2B-859F-78865BD3577A}"/>
                </a:ext>
              </a:extLst>
            </p:cNvPr>
            <p:cNvSpPr txBox="1"/>
            <p:nvPr/>
          </p:nvSpPr>
          <p:spPr>
            <a:xfrm>
              <a:off x="6997553" y="2467969"/>
              <a:ext cx="1618963" cy="369332"/>
            </a:xfrm>
            <a:prstGeom prst="rect">
              <a:avLst/>
            </a:prstGeom>
            <a:noFill/>
          </p:spPr>
          <p:txBody>
            <a:bodyPr wrap="square">
              <a:spAutoFit/>
            </a:bodyPr>
            <a:lstStyle/>
            <a:p>
              <a:pPr algn="ctr"/>
              <a:r>
                <a:rPr lang="zh-CN" altLang="en-US" sz="1800" b="1" dirty="0">
                  <a:solidFill>
                    <a:srgbClr val="261AE8"/>
                  </a:solidFill>
                </a:rPr>
                <a:t>直线点阵</a:t>
              </a:r>
              <a:endParaRPr lang="zh-CN" altLang="en-US" dirty="0"/>
            </a:p>
          </p:txBody>
        </p:sp>
        <p:sp>
          <p:nvSpPr>
            <p:cNvPr id="11" name="圆角矩形 10">
              <a:extLst>
                <a:ext uri="{FF2B5EF4-FFF2-40B4-BE49-F238E27FC236}">
                  <a16:creationId xmlns:a16="http://schemas.microsoft.com/office/drawing/2014/main" id="{8676C40C-4769-2D47-1E45-A371B972FA97}"/>
                </a:ext>
              </a:extLst>
            </p:cNvPr>
            <p:cNvSpPr/>
            <p:nvPr/>
          </p:nvSpPr>
          <p:spPr>
            <a:xfrm>
              <a:off x="4034683" y="2466038"/>
              <a:ext cx="4950341" cy="752808"/>
            </a:xfrm>
            <a:prstGeom prst="roundRect">
              <a:avLst/>
            </a:prstGeom>
            <a:noFill/>
            <a:ln w="2857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17925725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48E3DE7-0306-8F42-8B44-4445F85E4B0C}"/>
              </a:ext>
            </a:extLst>
          </p:cNvPr>
          <p:cNvSpPr txBox="1"/>
          <p:nvPr/>
        </p:nvSpPr>
        <p:spPr>
          <a:xfrm>
            <a:off x="335564" y="303039"/>
            <a:ext cx="1620957" cy="523220"/>
          </a:xfrm>
          <a:prstGeom prst="rect">
            <a:avLst/>
          </a:prstGeom>
          <a:noFill/>
        </p:spPr>
        <p:txBody>
          <a:bodyPr wrap="none" rtlCol="0">
            <a:spAutoFit/>
          </a:bodyPr>
          <a:lstStyle/>
          <a:p>
            <a:r>
              <a:rPr lang="zh-CN" altLang="en-US" sz="2800" dirty="0">
                <a:solidFill>
                  <a:srgbClr val="0000FF"/>
                </a:solidFill>
              </a:rPr>
              <a:t>二维点阵</a:t>
            </a:r>
            <a:endParaRPr kumimoji="1" lang="zh-CN" altLang="en-US" sz="2800" dirty="0">
              <a:solidFill>
                <a:srgbClr val="0000FF"/>
              </a:solidFill>
            </a:endParaRPr>
          </a:p>
        </p:txBody>
      </p:sp>
      <p:pic>
        <p:nvPicPr>
          <p:cNvPr id="4" name="图片 3">
            <a:extLst>
              <a:ext uri="{FF2B5EF4-FFF2-40B4-BE49-F238E27FC236}">
                <a16:creationId xmlns:a16="http://schemas.microsoft.com/office/drawing/2014/main" id="{F764CD91-882E-CE45-B12C-C585F1B9DC2B}"/>
              </a:ext>
            </a:extLst>
          </p:cNvPr>
          <p:cNvPicPr>
            <a:picLocks noChangeAspect="1"/>
          </p:cNvPicPr>
          <p:nvPr/>
        </p:nvPicPr>
        <p:blipFill>
          <a:blip r:embed="rId2"/>
          <a:stretch>
            <a:fillRect/>
          </a:stretch>
        </p:blipFill>
        <p:spPr>
          <a:xfrm>
            <a:off x="252031" y="1202092"/>
            <a:ext cx="2366691" cy="2234596"/>
          </a:xfrm>
          <a:prstGeom prst="rect">
            <a:avLst/>
          </a:prstGeom>
        </p:spPr>
      </p:pic>
      <p:pic>
        <p:nvPicPr>
          <p:cNvPr id="5" name="图片 4">
            <a:extLst>
              <a:ext uri="{FF2B5EF4-FFF2-40B4-BE49-F238E27FC236}">
                <a16:creationId xmlns:a16="http://schemas.microsoft.com/office/drawing/2014/main" id="{91FB9233-1ABC-6F4F-8A85-D96DAEBEFC8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226851" y="1381830"/>
            <a:ext cx="2013194" cy="1986691"/>
          </a:xfrm>
          <a:prstGeom prst="rect">
            <a:avLst/>
          </a:prstGeom>
        </p:spPr>
      </p:pic>
      <p:pic>
        <p:nvPicPr>
          <p:cNvPr id="6" name="图片 5">
            <a:extLst>
              <a:ext uri="{FF2B5EF4-FFF2-40B4-BE49-F238E27FC236}">
                <a16:creationId xmlns:a16="http://schemas.microsoft.com/office/drawing/2014/main" id="{8C511A3B-D9A5-7B4C-931F-8285E0039261}"/>
              </a:ext>
            </a:extLst>
          </p:cNvPr>
          <p:cNvPicPr>
            <a:picLocks noChangeAspect="1"/>
          </p:cNvPicPr>
          <p:nvPr/>
        </p:nvPicPr>
        <p:blipFill>
          <a:blip r:embed="rId4"/>
          <a:stretch>
            <a:fillRect/>
          </a:stretch>
        </p:blipFill>
        <p:spPr>
          <a:xfrm>
            <a:off x="6012268" y="1307795"/>
            <a:ext cx="2279889" cy="2023190"/>
          </a:xfrm>
          <a:prstGeom prst="rect">
            <a:avLst/>
          </a:prstGeom>
        </p:spPr>
      </p:pic>
      <p:pic>
        <p:nvPicPr>
          <p:cNvPr id="7" name="图片 6">
            <a:extLst>
              <a:ext uri="{FF2B5EF4-FFF2-40B4-BE49-F238E27FC236}">
                <a16:creationId xmlns:a16="http://schemas.microsoft.com/office/drawing/2014/main" id="{DA71B574-6E6E-EC43-B27C-3900501F4E1D}"/>
              </a:ext>
            </a:extLst>
          </p:cNvPr>
          <p:cNvPicPr>
            <a:picLocks noChangeAspect="1"/>
          </p:cNvPicPr>
          <p:nvPr/>
        </p:nvPicPr>
        <p:blipFill>
          <a:blip r:embed="rId5"/>
          <a:stretch>
            <a:fillRect/>
          </a:stretch>
        </p:blipFill>
        <p:spPr>
          <a:xfrm>
            <a:off x="5804337" y="4005064"/>
            <a:ext cx="2520485" cy="2024906"/>
          </a:xfrm>
          <a:prstGeom prst="rect">
            <a:avLst/>
          </a:prstGeom>
        </p:spPr>
      </p:pic>
      <p:sp>
        <p:nvSpPr>
          <p:cNvPr id="8" name="右箭头 7">
            <a:extLst>
              <a:ext uri="{FF2B5EF4-FFF2-40B4-BE49-F238E27FC236}">
                <a16:creationId xmlns:a16="http://schemas.microsoft.com/office/drawing/2014/main" id="{B40F9508-3DC4-EA47-8DA0-5E559094389B}"/>
              </a:ext>
            </a:extLst>
          </p:cNvPr>
          <p:cNvSpPr/>
          <p:nvPr/>
        </p:nvSpPr>
        <p:spPr bwMode="auto">
          <a:xfrm>
            <a:off x="2454628" y="2204864"/>
            <a:ext cx="605204" cy="292053"/>
          </a:xfrm>
          <a:prstGeom prst="rightArrow">
            <a:avLst/>
          </a:prstGeom>
          <a:solidFill>
            <a:srgbClr val="009051"/>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9" name="右箭头 8">
            <a:extLst>
              <a:ext uri="{FF2B5EF4-FFF2-40B4-BE49-F238E27FC236}">
                <a16:creationId xmlns:a16="http://schemas.microsoft.com/office/drawing/2014/main" id="{DDFC5AEA-56AB-2E42-84C0-DF23E5BB0344}"/>
              </a:ext>
            </a:extLst>
          </p:cNvPr>
          <p:cNvSpPr/>
          <p:nvPr/>
        </p:nvSpPr>
        <p:spPr bwMode="auto">
          <a:xfrm>
            <a:off x="5407064" y="2204864"/>
            <a:ext cx="605204" cy="292053"/>
          </a:xfrm>
          <a:prstGeom prst="rightArrow">
            <a:avLst/>
          </a:prstGeom>
          <a:solidFill>
            <a:srgbClr val="009051"/>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10" name="右箭头 9">
            <a:extLst>
              <a:ext uri="{FF2B5EF4-FFF2-40B4-BE49-F238E27FC236}">
                <a16:creationId xmlns:a16="http://schemas.microsoft.com/office/drawing/2014/main" id="{3BFE8700-AC83-8345-8682-207B929903B8}"/>
              </a:ext>
            </a:extLst>
          </p:cNvPr>
          <p:cNvSpPr/>
          <p:nvPr/>
        </p:nvSpPr>
        <p:spPr bwMode="auto">
          <a:xfrm rot="5400000">
            <a:off x="6849609" y="3556436"/>
            <a:ext cx="605204" cy="292053"/>
          </a:xfrm>
          <a:prstGeom prst="rightArrow">
            <a:avLst/>
          </a:prstGeom>
          <a:solidFill>
            <a:srgbClr val="009051"/>
          </a:solidFill>
          <a:ln>
            <a:no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11" name="灯片编号占位符 1">
            <a:extLst>
              <a:ext uri="{FF2B5EF4-FFF2-40B4-BE49-F238E27FC236}">
                <a16:creationId xmlns:a16="http://schemas.microsoft.com/office/drawing/2014/main" id="{3EC09F39-BB2D-758B-9518-A1F1FD64CA77}"/>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52</a:t>
            </a:fld>
            <a:endParaRPr lang="en-US" altLang="zh-CN" dirty="0"/>
          </a:p>
        </p:txBody>
      </p:sp>
      <p:grpSp>
        <p:nvGrpSpPr>
          <p:cNvPr id="16" name="组合 15">
            <a:extLst>
              <a:ext uri="{FF2B5EF4-FFF2-40B4-BE49-F238E27FC236}">
                <a16:creationId xmlns:a16="http://schemas.microsoft.com/office/drawing/2014/main" id="{0F87CA58-EC3F-9EDB-20FB-A81920EEAC00}"/>
              </a:ext>
            </a:extLst>
          </p:cNvPr>
          <p:cNvGrpSpPr/>
          <p:nvPr/>
        </p:nvGrpSpPr>
        <p:grpSpPr>
          <a:xfrm>
            <a:off x="252031" y="4160573"/>
            <a:ext cx="5026868" cy="1584342"/>
            <a:chOff x="3958156" y="3224256"/>
            <a:chExt cx="5026868" cy="1584342"/>
          </a:xfrm>
        </p:grpSpPr>
        <p:graphicFrame>
          <p:nvGraphicFramePr>
            <p:cNvPr id="17" name="Object 16">
              <a:extLst>
                <a:ext uri="{FF2B5EF4-FFF2-40B4-BE49-F238E27FC236}">
                  <a16:creationId xmlns:a16="http://schemas.microsoft.com/office/drawing/2014/main" id="{A8CAD506-632F-91F4-79DB-166D6F02DA1D}"/>
                </a:ext>
              </a:extLst>
            </p:cNvPr>
            <p:cNvGraphicFramePr>
              <a:graphicFrameLocks noChangeAspect="1"/>
            </p:cNvGraphicFramePr>
            <p:nvPr>
              <p:extLst>
                <p:ext uri="{D42A27DB-BD31-4B8C-83A1-F6EECF244321}">
                  <p14:modId xmlns:p14="http://schemas.microsoft.com/office/powerpoint/2010/main" val="2478948265"/>
                </p:ext>
              </p:extLst>
            </p:nvPr>
          </p:nvGraphicFramePr>
          <p:xfrm>
            <a:off x="4800514" y="3224256"/>
            <a:ext cx="3371988" cy="1584342"/>
          </p:xfrm>
          <a:graphic>
            <a:graphicData uri="http://schemas.openxmlformats.org/presentationml/2006/ole">
              <mc:AlternateContent xmlns:mc="http://schemas.openxmlformats.org/markup-compatibility/2006">
                <mc:Choice xmlns:v="urn:schemas-microsoft-com:vml" Requires="v">
                  <p:oleObj name="CS ChemDraw Drawing" r:id="rId6" imgW="21463000" imgH="9512300" progId="ChemDraw.Document.6.0">
                    <p:embed/>
                  </p:oleObj>
                </mc:Choice>
                <mc:Fallback>
                  <p:oleObj name="CS ChemDraw Drawing" r:id="rId6" imgW="21463000" imgH="9512300" progId="ChemDraw.Document.6.0">
                    <p:embed/>
                    <p:pic>
                      <p:nvPicPr>
                        <p:cNvPr id="10" name="Object 16">
                          <a:extLst>
                            <a:ext uri="{FF2B5EF4-FFF2-40B4-BE49-F238E27FC236}">
                              <a16:creationId xmlns:a16="http://schemas.microsoft.com/office/drawing/2014/main" id="{C8CA6C0D-1B41-D2CB-5AB5-AE252A5D938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207" r="-2748" b="-8322"/>
                        <a:stretch>
                          <a:fillRect/>
                        </a:stretch>
                      </p:blipFill>
                      <p:spPr bwMode="auto">
                        <a:xfrm>
                          <a:off x="4800514" y="3224256"/>
                          <a:ext cx="3371988" cy="1584342"/>
                        </a:xfrm>
                        <a:prstGeom prst="rect">
                          <a:avLst/>
                        </a:prstGeom>
                        <a:noFill/>
                        <a:ln w="38100" cmpd="sng">
                          <a:noFill/>
                          <a:miter lim="800000"/>
                          <a:headEnd/>
                          <a:tailEnd/>
                        </a:ln>
                        <a:effectLst/>
                      </p:spPr>
                    </p:pic>
                  </p:oleObj>
                </mc:Fallback>
              </mc:AlternateContent>
            </a:graphicData>
          </a:graphic>
        </p:graphicFrame>
        <p:sp>
          <p:nvSpPr>
            <p:cNvPr id="18" name="圆角矩形 17">
              <a:extLst>
                <a:ext uri="{FF2B5EF4-FFF2-40B4-BE49-F238E27FC236}">
                  <a16:creationId xmlns:a16="http://schemas.microsoft.com/office/drawing/2014/main" id="{C53628B1-2855-1DA2-3137-F40F4E70F8A9}"/>
                </a:ext>
              </a:extLst>
            </p:cNvPr>
            <p:cNvSpPr/>
            <p:nvPr/>
          </p:nvSpPr>
          <p:spPr>
            <a:xfrm>
              <a:off x="3958156" y="3284342"/>
              <a:ext cx="5026868" cy="1473002"/>
            </a:xfrm>
            <a:prstGeom prst="roundRect">
              <a:avLst/>
            </a:prstGeom>
            <a:noFill/>
            <a:ln w="2857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框 18">
              <a:extLst>
                <a:ext uri="{FF2B5EF4-FFF2-40B4-BE49-F238E27FC236}">
                  <a16:creationId xmlns:a16="http://schemas.microsoft.com/office/drawing/2014/main" id="{AE677CDF-180E-F3F4-2BA8-A5A1F8B02907}"/>
                </a:ext>
              </a:extLst>
            </p:cNvPr>
            <p:cNvSpPr txBox="1"/>
            <p:nvPr/>
          </p:nvSpPr>
          <p:spPr>
            <a:xfrm>
              <a:off x="7807035" y="4226316"/>
              <a:ext cx="1145980" cy="369332"/>
            </a:xfrm>
            <a:prstGeom prst="rect">
              <a:avLst/>
            </a:prstGeom>
            <a:noFill/>
          </p:spPr>
          <p:txBody>
            <a:bodyPr wrap="square">
              <a:spAutoFit/>
            </a:bodyPr>
            <a:lstStyle/>
            <a:p>
              <a:r>
                <a:rPr lang="zh-CN" altLang="en-US" sz="1800" b="1" dirty="0">
                  <a:solidFill>
                    <a:srgbClr val="261AE8"/>
                  </a:solidFill>
                </a:rPr>
                <a:t>平面点阵</a:t>
              </a:r>
              <a:endParaRPr lang="zh-CN" altLang="en-US" dirty="0"/>
            </a:p>
          </p:txBody>
        </p:sp>
      </p:grpSp>
      <p:sp>
        <p:nvSpPr>
          <p:cNvPr id="20" name="文本框 19">
            <a:extLst>
              <a:ext uri="{FF2B5EF4-FFF2-40B4-BE49-F238E27FC236}">
                <a16:creationId xmlns:a16="http://schemas.microsoft.com/office/drawing/2014/main" id="{B11E7770-F6D4-358A-766C-C9968FDE45A6}"/>
              </a:ext>
            </a:extLst>
          </p:cNvPr>
          <p:cNvSpPr txBox="1"/>
          <p:nvPr/>
        </p:nvSpPr>
        <p:spPr>
          <a:xfrm>
            <a:off x="1701038" y="4500949"/>
            <a:ext cx="297966" cy="369332"/>
          </a:xfrm>
          <a:prstGeom prst="rect">
            <a:avLst/>
          </a:prstGeom>
          <a:noFill/>
        </p:spPr>
        <p:txBody>
          <a:bodyPr wrap="square">
            <a:spAutoFit/>
          </a:bodyPr>
          <a:lstStyle/>
          <a:p>
            <a:r>
              <a:rPr lang="en-US" altLang="zh-CN" sz="1800" b="1" dirty="0">
                <a:solidFill>
                  <a:srgbClr val="261AE8"/>
                </a:solidFill>
              </a:rPr>
              <a:t>𝛾</a:t>
            </a:r>
            <a:endParaRPr lang="zh-CN" altLang="en-US" dirty="0"/>
          </a:p>
        </p:txBody>
      </p:sp>
    </p:spTree>
    <p:extLst>
      <p:ext uri="{BB962C8B-B14F-4D97-AF65-F5344CB8AC3E}">
        <p14:creationId xmlns:p14="http://schemas.microsoft.com/office/powerpoint/2010/main" val="28756684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A2ECE7F-CA59-AA4A-9A9A-FD3160568590}"/>
              </a:ext>
            </a:extLst>
          </p:cNvPr>
          <p:cNvPicPr>
            <a:picLocks noChangeAspect="1"/>
          </p:cNvPicPr>
          <p:nvPr/>
        </p:nvPicPr>
        <p:blipFill>
          <a:blip r:embed="rId2"/>
          <a:stretch>
            <a:fillRect/>
          </a:stretch>
        </p:blipFill>
        <p:spPr>
          <a:xfrm>
            <a:off x="5432811" y="848789"/>
            <a:ext cx="2665748" cy="2490600"/>
          </a:xfrm>
          <a:prstGeom prst="rect">
            <a:avLst/>
          </a:prstGeom>
        </p:spPr>
      </p:pic>
      <p:sp>
        <p:nvSpPr>
          <p:cNvPr id="4" name="文本框 3">
            <a:extLst>
              <a:ext uri="{FF2B5EF4-FFF2-40B4-BE49-F238E27FC236}">
                <a16:creationId xmlns:a16="http://schemas.microsoft.com/office/drawing/2014/main" id="{E42A2FC9-F72B-7649-953D-2C4509B0FB68}"/>
              </a:ext>
            </a:extLst>
          </p:cNvPr>
          <p:cNvSpPr txBox="1"/>
          <p:nvPr/>
        </p:nvSpPr>
        <p:spPr>
          <a:xfrm>
            <a:off x="5520386" y="3531121"/>
            <a:ext cx="3063692" cy="741806"/>
          </a:xfrm>
          <a:prstGeom prst="rect">
            <a:avLst/>
          </a:prstGeom>
          <a:noFill/>
        </p:spPr>
        <p:txBody>
          <a:bodyPr wrap="square" rtlCol="0">
            <a:spAutoFit/>
          </a:bodyPr>
          <a:lstStyle/>
          <a:p>
            <a:pPr algn="ctr">
              <a:lnSpc>
                <a:spcPct val="110000"/>
              </a:lnSpc>
            </a:pPr>
            <a:r>
              <a:rPr kumimoji="1" lang="zh-CN" altLang="en-US" sz="2000" dirty="0"/>
              <a:t>绿色代表点阵点，红色框内为结构基元</a:t>
            </a:r>
          </a:p>
        </p:txBody>
      </p:sp>
      <p:sp>
        <p:nvSpPr>
          <p:cNvPr id="5" name="文本框 4">
            <a:extLst>
              <a:ext uri="{FF2B5EF4-FFF2-40B4-BE49-F238E27FC236}">
                <a16:creationId xmlns:a16="http://schemas.microsoft.com/office/drawing/2014/main" id="{274416E4-7A9D-A548-9285-DE2C4C97F6D6}"/>
              </a:ext>
            </a:extLst>
          </p:cNvPr>
          <p:cNvSpPr txBox="1"/>
          <p:nvPr/>
        </p:nvSpPr>
        <p:spPr>
          <a:xfrm>
            <a:off x="335564" y="303039"/>
            <a:ext cx="1620957" cy="523220"/>
          </a:xfrm>
          <a:prstGeom prst="rect">
            <a:avLst/>
          </a:prstGeom>
          <a:noFill/>
        </p:spPr>
        <p:txBody>
          <a:bodyPr wrap="none" rtlCol="0">
            <a:spAutoFit/>
          </a:bodyPr>
          <a:lstStyle/>
          <a:p>
            <a:r>
              <a:rPr lang="zh-CN" altLang="en-US" sz="2800" dirty="0">
                <a:solidFill>
                  <a:srgbClr val="0000FF"/>
                </a:solidFill>
              </a:rPr>
              <a:t>三维点阵</a:t>
            </a:r>
            <a:endParaRPr kumimoji="1" lang="zh-CN" altLang="en-US" sz="2800" dirty="0">
              <a:solidFill>
                <a:srgbClr val="0000FF"/>
              </a:solidFill>
            </a:endParaRPr>
          </a:p>
        </p:txBody>
      </p:sp>
      <p:pic>
        <p:nvPicPr>
          <p:cNvPr id="6" name="图片 5">
            <a:extLst>
              <a:ext uri="{FF2B5EF4-FFF2-40B4-BE49-F238E27FC236}">
                <a16:creationId xmlns:a16="http://schemas.microsoft.com/office/drawing/2014/main" id="{2EBE4505-701C-4644-9939-686E2DD02281}"/>
              </a:ext>
            </a:extLst>
          </p:cNvPr>
          <p:cNvPicPr>
            <a:picLocks noChangeAspect="1"/>
          </p:cNvPicPr>
          <p:nvPr/>
        </p:nvPicPr>
        <p:blipFill>
          <a:blip r:embed="rId3"/>
          <a:stretch>
            <a:fillRect/>
          </a:stretch>
        </p:blipFill>
        <p:spPr>
          <a:xfrm>
            <a:off x="1240854" y="891896"/>
            <a:ext cx="3375627" cy="2376264"/>
          </a:xfrm>
          <a:prstGeom prst="rect">
            <a:avLst/>
          </a:prstGeom>
        </p:spPr>
      </p:pic>
      <p:pic>
        <p:nvPicPr>
          <p:cNvPr id="7" name="图片 6">
            <a:extLst>
              <a:ext uri="{FF2B5EF4-FFF2-40B4-BE49-F238E27FC236}">
                <a16:creationId xmlns:a16="http://schemas.microsoft.com/office/drawing/2014/main" id="{A136D59B-5891-A540-9E68-2D7FDC137243}"/>
              </a:ext>
            </a:extLst>
          </p:cNvPr>
          <p:cNvPicPr>
            <a:picLocks noChangeAspect="1"/>
          </p:cNvPicPr>
          <p:nvPr/>
        </p:nvPicPr>
        <p:blipFill>
          <a:blip r:embed="rId4"/>
          <a:stretch>
            <a:fillRect/>
          </a:stretch>
        </p:blipFill>
        <p:spPr>
          <a:xfrm>
            <a:off x="5449782" y="4314650"/>
            <a:ext cx="2879871" cy="2336713"/>
          </a:xfrm>
          <a:prstGeom prst="rect">
            <a:avLst/>
          </a:prstGeom>
        </p:spPr>
      </p:pic>
      <p:sp>
        <p:nvSpPr>
          <p:cNvPr id="8" name="灯片编号占位符 1">
            <a:extLst>
              <a:ext uri="{FF2B5EF4-FFF2-40B4-BE49-F238E27FC236}">
                <a16:creationId xmlns:a16="http://schemas.microsoft.com/office/drawing/2014/main" id="{25C6F87F-F8F9-1451-58F0-07E974064F97}"/>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53</a:t>
            </a:fld>
            <a:endParaRPr lang="en-US" altLang="zh-CN" dirty="0"/>
          </a:p>
        </p:txBody>
      </p:sp>
      <p:grpSp>
        <p:nvGrpSpPr>
          <p:cNvPr id="2" name="Group 27">
            <a:extLst>
              <a:ext uri="{FF2B5EF4-FFF2-40B4-BE49-F238E27FC236}">
                <a16:creationId xmlns:a16="http://schemas.microsoft.com/office/drawing/2014/main" id="{76681FA6-BE2F-8E55-E6D5-28C15C2F9632}"/>
              </a:ext>
            </a:extLst>
          </p:cNvPr>
          <p:cNvGrpSpPr>
            <a:grpSpLocks/>
          </p:cNvGrpSpPr>
          <p:nvPr/>
        </p:nvGrpSpPr>
        <p:grpSpPr bwMode="auto">
          <a:xfrm>
            <a:off x="573007" y="3902024"/>
            <a:ext cx="3152018" cy="2472638"/>
            <a:chOff x="444" y="1049"/>
            <a:chExt cx="2808" cy="2532"/>
          </a:xfrm>
        </p:grpSpPr>
        <p:sp>
          <p:nvSpPr>
            <p:cNvPr id="9" name="Line 28">
              <a:extLst>
                <a:ext uri="{FF2B5EF4-FFF2-40B4-BE49-F238E27FC236}">
                  <a16:creationId xmlns:a16="http://schemas.microsoft.com/office/drawing/2014/main" id="{C8860C03-E2DF-311E-55A8-3D0428F0EB0F}"/>
                </a:ext>
              </a:extLst>
            </p:cNvPr>
            <p:cNvSpPr>
              <a:spLocks noChangeShapeType="1"/>
            </p:cNvSpPr>
            <p:nvPr/>
          </p:nvSpPr>
          <p:spPr bwMode="auto">
            <a:xfrm>
              <a:off x="657" y="3388"/>
              <a:ext cx="182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 name="Line 29">
              <a:extLst>
                <a:ext uri="{FF2B5EF4-FFF2-40B4-BE49-F238E27FC236}">
                  <a16:creationId xmlns:a16="http://schemas.microsoft.com/office/drawing/2014/main" id="{FED6E2EA-A85A-057B-84C9-6B5332ED6F9E}"/>
                </a:ext>
              </a:extLst>
            </p:cNvPr>
            <p:cNvSpPr>
              <a:spLocks noChangeShapeType="1"/>
            </p:cNvSpPr>
            <p:nvPr/>
          </p:nvSpPr>
          <p:spPr bwMode="auto">
            <a:xfrm>
              <a:off x="697" y="3388"/>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11" name="Line 30">
              <a:extLst>
                <a:ext uri="{FF2B5EF4-FFF2-40B4-BE49-F238E27FC236}">
                  <a16:creationId xmlns:a16="http://schemas.microsoft.com/office/drawing/2014/main" id="{8AE9E95C-2809-2E19-26B6-E7F264B7B52B}"/>
                </a:ext>
              </a:extLst>
            </p:cNvPr>
            <p:cNvSpPr>
              <a:spLocks noChangeShapeType="1"/>
            </p:cNvSpPr>
            <p:nvPr/>
          </p:nvSpPr>
          <p:spPr bwMode="auto">
            <a:xfrm>
              <a:off x="444" y="3574"/>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31">
              <a:extLst>
                <a:ext uri="{FF2B5EF4-FFF2-40B4-BE49-F238E27FC236}">
                  <a16:creationId xmlns:a16="http://schemas.microsoft.com/office/drawing/2014/main" id="{BF99C924-A82B-E7F4-744D-CBC7D0C477ED}"/>
                </a:ext>
              </a:extLst>
            </p:cNvPr>
            <p:cNvSpPr>
              <a:spLocks noChangeShapeType="1"/>
            </p:cNvSpPr>
            <p:nvPr/>
          </p:nvSpPr>
          <p:spPr bwMode="auto">
            <a:xfrm>
              <a:off x="485" y="3573"/>
              <a:ext cx="84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32">
              <a:extLst>
                <a:ext uri="{FF2B5EF4-FFF2-40B4-BE49-F238E27FC236}">
                  <a16:creationId xmlns:a16="http://schemas.microsoft.com/office/drawing/2014/main" id="{C68BF304-27E1-E07E-C340-07AAD2B402FC}"/>
                </a:ext>
              </a:extLst>
            </p:cNvPr>
            <p:cNvSpPr>
              <a:spLocks noChangeShapeType="1"/>
            </p:cNvSpPr>
            <p:nvPr/>
          </p:nvSpPr>
          <p:spPr bwMode="auto">
            <a:xfrm flipV="1">
              <a:off x="659" y="1449"/>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33">
              <a:extLst>
                <a:ext uri="{FF2B5EF4-FFF2-40B4-BE49-F238E27FC236}">
                  <a16:creationId xmlns:a16="http://schemas.microsoft.com/office/drawing/2014/main" id="{5F063D93-9A30-CCFF-8B8E-C186E84832FD}"/>
                </a:ext>
              </a:extLst>
            </p:cNvPr>
            <p:cNvSpPr>
              <a:spLocks noChangeShapeType="1"/>
            </p:cNvSpPr>
            <p:nvPr/>
          </p:nvSpPr>
          <p:spPr bwMode="auto">
            <a:xfrm flipV="1">
              <a:off x="662" y="2433"/>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34">
              <a:extLst>
                <a:ext uri="{FF2B5EF4-FFF2-40B4-BE49-F238E27FC236}">
                  <a16:creationId xmlns:a16="http://schemas.microsoft.com/office/drawing/2014/main" id="{BF1CE419-6F8E-3A43-7096-794E673F0F70}"/>
                </a:ext>
              </a:extLst>
            </p:cNvPr>
            <p:cNvSpPr>
              <a:spLocks noChangeShapeType="1"/>
            </p:cNvSpPr>
            <p:nvPr/>
          </p:nvSpPr>
          <p:spPr bwMode="auto">
            <a:xfrm>
              <a:off x="826" y="2414"/>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6" name="Line 35">
              <a:extLst>
                <a:ext uri="{FF2B5EF4-FFF2-40B4-BE49-F238E27FC236}">
                  <a16:creationId xmlns:a16="http://schemas.microsoft.com/office/drawing/2014/main" id="{9D4E02A8-6C6D-3916-D28F-1ECE7E94C8A4}"/>
                </a:ext>
              </a:extLst>
            </p:cNvPr>
            <p:cNvSpPr>
              <a:spLocks noChangeShapeType="1"/>
            </p:cNvSpPr>
            <p:nvPr/>
          </p:nvSpPr>
          <p:spPr bwMode="auto">
            <a:xfrm>
              <a:off x="864" y="2411"/>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17" name="Line 36">
              <a:extLst>
                <a:ext uri="{FF2B5EF4-FFF2-40B4-BE49-F238E27FC236}">
                  <a16:creationId xmlns:a16="http://schemas.microsoft.com/office/drawing/2014/main" id="{D252E27F-80E0-FC17-DE71-D7928A277617}"/>
                </a:ext>
              </a:extLst>
            </p:cNvPr>
            <p:cNvSpPr>
              <a:spLocks noChangeShapeType="1"/>
            </p:cNvSpPr>
            <p:nvPr/>
          </p:nvSpPr>
          <p:spPr bwMode="auto">
            <a:xfrm flipV="1">
              <a:off x="1578" y="1448"/>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37">
              <a:extLst>
                <a:ext uri="{FF2B5EF4-FFF2-40B4-BE49-F238E27FC236}">
                  <a16:creationId xmlns:a16="http://schemas.microsoft.com/office/drawing/2014/main" id="{21262EEF-8853-E16B-6B5A-A9FE42C6F08C}"/>
                </a:ext>
              </a:extLst>
            </p:cNvPr>
            <p:cNvSpPr>
              <a:spLocks noChangeShapeType="1"/>
            </p:cNvSpPr>
            <p:nvPr/>
          </p:nvSpPr>
          <p:spPr bwMode="auto">
            <a:xfrm flipV="1">
              <a:off x="1584" y="2442"/>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38">
              <a:extLst>
                <a:ext uri="{FF2B5EF4-FFF2-40B4-BE49-F238E27FC236}">
                  <a16:creationId xmlns:a16="http://schemas.microsoft.com/office/drawing/2014/main" id="{57112E0B-F0B6-42F4-2C71-5372F74A2606}"/>
                </a:ext>
              </a:extLst>
            </p:cNvPr>
            <p:cNvSpPr>
              <a:spLocks noChangeShapeType="1"/>
            </p:cNvSpPr>
            <p:nvPr/>
          </p:nvSpPr>
          <p:spPr bwMode="auto">
            <a:xfrm flipV="1">
              <a:off x="444" y="1641"/>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39">
              <a:extLst>
                <a:ext uri="{FF2B5EF4-FFF2-40B4-BE49-F238E27FC236}">
                  <a16:creationId xmlns:a16="http://schemas.microsoft.com/office/drawing/2014/main" id="{BB669F05-9A10-6A4F-EC20-1A8928D55311}"/>
                </a:ext>
              </a:extLst>
            </p:cNvPr>
            <p:cNvSpPr>
              <a:spLocks noChangeShapeType="1"/>
            </p:cNvSpPr>
            <p:nvPr/>
          </p:nvSpPr>
          <p:spPr bwMode="auto">
            <a:xfrm flipV="1">
              <a:off x="450" y="2624"/>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0">
              <a:extLst>
                <a:ext uri="{FF2B5EF4-FFF2-40B4-BE49-F238E27FC236}">
                  <a16:creationId xmlns:a16="http://schemas.microsoft.com/office/drawing/2014/main" id="{DDB2B629-398A-A26F-722A-E759943B4522}"/>
                </a:ext>
              </a:extLst>
            </p:cNvPr>
            <p:cNvSpPr>
              <a:spLocks noChangeShapeType="1"/>
            </p:cNvSpPr>
            <p:nvPr/>
          </p:nvSpPr>
          <p:spPr bwMode="auto">
            <a:xfrm>
              <a:off x="611" y="2609"/>
              <a:ext cx="1822" cy="0"/>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1">
              <a:extLst>
                <a:ext uri="{FF2B5EF4-FFF2-40B4-BE49-F238E27FC236}">
                  <a16:creationId xmlns:a16="http://schemas.microsoft.com/office/drawing/2014/main" id="{52DD6414-9418-A0E9-04D1-9C36E9ED4746}"/>
                </a:ext>
              </a:extLst>
            </p:cNvPr>
            <p:cNvSpPr>
              <a:spLocks noChangeShapeType="1"/>
            </p:cNvSpPr>
            <p:nvPr/>
          </p:nvSpPr>
          <p:spPr bwMode="auto">
            <a:xfrm>
              <a:off x="657" y="2605"/>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3" name="Line 42">
              <a:extLst>
                <a:ext uri="{FF2B5EF4-FFF2-40B4-BE49-F238E27FC236}">
                  <a16:creationId xmlns:a16="http://schemas.microsoft.com/office/drawing/2014/main" id="{11F47FD1-2862-3783-BAAD-04ACD6E8CE4D}"/>
                </a:ext>
              </a:extLst>
            </p:cNvPr>
            <p:cNvSpPr>
              <a:spLocks noChangeShapeType="1"/>
            </p:cNvSpPr>
            <p:nvPr/>
          </p:nvSpPr>
          <p:spPr bwMode="auto">
            <a:xfrm flipV="1">
              <a:off x="1360" y="1648"/>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4" name="Line 43">
              <a:extLst>
                <a:ext uri="{FF2B5EF4-FFF2-40B4-BE49-F238E27FC236}">
                  <a16:creationId xmlns:a16="http://schemas.microsoft.com/office/drawing/2014/main" id="{FB0AFAD6-1311-9AF9-02C5-73839D7AF4F9}"/>
                </a:ext>
              </a:extLst>
            </p:cNvPr>
            <p:cNvSpPr>
              <a:spLocks noChangeShapeType="1"/>
            </p:cNvSpPr>
            <p:nvPr/>
          </p:nvSpPr>
          <p:spPr bwMode="auto">
            <a:xfrm flipV="1">
              <a:off x="1362" y="2622"/>
              <a:ext cx="158" cy="914"/>
            </a:xfrm>
            <a:prstGeom prst="line">
              <a:avLst/>
            </a:prstGeom>
            <a:noFill/>
            <a:ln w="1587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5" name="Group 44">
              <a:extLst>
                <a:ext uri="{FF2B5EF4-FFF2-40B4-BE49-F238E27FC236}">
                  <a16:creationId xmlns:a16="http://schemas.microsoft.com/office/drawing/2014/main" id="{D742C1D2-4431-007A-EBEC-2432C8A5CA87}"/>
                </a:ext>
              </a:extLst>
            </p:cNvPr>
            <p:cNvGrpSpPr>
              <a:grpSpLocks/>
            </p:cNvGrpSpPr>
            <p:nvPr/>
          </p:nvGrpSpPr>
          <p:grpSpPr bwMode="auto">
            <a:xfrm>
              <a:off x="489" y="2798"/>
              <a:ext cx="606" cy="687"/>
              <a:chOff x="703" y="2610"/>
              <a:chExt cx="606" cy="687"/>
            </a:xfrm>
          </p:grpSpPr>
          <p:sp>
            <p:nvSpPr>
              <p:cNvPr id="64" name="Text Box 45">
                <a:extLst>
                  <a:ext uri="{FF2B5EF4-FFF2-40B4-BE49-F238E27FC236}">
                    <a16:creationId xmlns:a16="http://schemas.microsoft.com/office/drawing/2014/main" id="{71884E9F-9E24-AF58-D75A-432F8265658F}"/>
                  </a:ext>
                </a:extLst>
              </p:cNvPr>
              <p:cNvSpPr txBox="1">
                <a:spLocks noChangeArrowheads="1"/>
              </p:cNvSpPr>
              <p:nvPr/>
            </p:nvSpPr>
            <p:spPr bwMode="auto">
              <a:xfrm>
                <a:off x="703" y="3060"/>
                <a:ext cx="12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a</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65" name="Text Box 46">
                <a:extLst>
                  <a:ext uri="{FF2B5EF4-FFF2-40B4-BE49-F238E27FC236}">
                    <a16:creationId xmlns:a16="http://schemas.microsoft.com/office/drawing/2014/main" id="{CB384F13-311C-6886-537D-56FB54C6F57C}"/>
                  </a:ext>
                </a:extLst>
              </p:cNvPr>
              <p:cNvSpPr txBox="1">
                <a:spLocks noChangeArrowheads="1"/>
              </p:cNvSpPr>
              <p:nvPr/>
            </p:nvSpPr>
            <p:spPr bwMode="auto">
              <a:xfrm>
                <a:off x="850" y="2610"/>
                <a:ext cx="12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c</a:t>
                </a:r>
                <a:r>
                  <a:rPr lang="en-US" altLang="zh-CN" sz="2400" b="1">
                    <a:latin typeface="Times New Roman" panose="02020603050405020304" pitchFamily="18" charset="0"/>
                  </a:rPr>
                  <a:t>  </a:t>
                </a:r>
                <a:endParaRPr lang="en-US" altLang="zh-CN" sz="2400">
                  <a:latin typeface="Tahoma" panose="020B0604030504040204" pitchFamily="34" charset="0"/>
                </a:endParaRPr>
              </a:p>
            </p:txBody>
          </p:sp>
          <p:sp>
            <p:nvSpPr>
              <p:cNvPr id="66" name="Text Box 47">
                <a:extLst>
                  <a:ext uri="{FF2B5EF4-FFF2-40B4-BE49-F238E27FC236}">
                    <a16:creationId xmlns:a16="http://schemas.microsoft.com/office/drawing/2014/main" id="{CA5C2E20-328D-7854-F27C-30926DE1E444}"/>
                  </a:ext>
                </a:extLst>
              </p:cNvPr>
              <p:cNvSpPr txBox="1">
                <a:spLocks noChangeArrowheads="1"/>
              </p:cNvSpPr>
              <p:nvPr/>
            </p:nvSpPr>
            <p:spPr bwMode="auto">
              <a:xfrm>
                <a:off x="1214" y="2994"/>
                <a:ext cx="95"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b</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67" name="Text Box 48">
                <a:extLst>
                  <a:ext uri="{FF2B5EF4-FFF2-40B4-BE49-F238E27FC236}">
                    <a16:creationId xmlns:a16="http://schemas.microsoft.com/office/drawing/2014/main" id="{5E37EBF9-77A2-7ACE-0760-312D38DC75D2}"/>
                  </a:ext>
                </a:extLst>
              </p:cNvPr>
              <p:cNvSpPr txBox="1">
                <a:spLocks noChangeArrowheads="1"/>
              </p:cNvSpPr>
              <p:nvPr/>
            </p:nvSpPr>
            <p:spPr bwMode="auto">
              <a:xfrm>
                <a:off x="995" y="3009"/>
                <a:ext cx="17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Gulim" panose="020B0600000101010101" pitchFamily="34" charset="-127"/>
                    <a:ea typeface="Gulim" panose="020B0600000101010101" pitchFamily="34" charset="-127"/>
                  </a:rPr>
                  <a:t>α</a:t>
                </a:r>
                <a:endParaRPr lang="en-US" altLang="zh-CN" sz="2000" i="1">
                  <a:latin typeface="Gulim" panose="020B0600000101010101" pitchFamily="34" charset="-127"/>
                  <a:ea typeface="Gulim" panose="020B0600000101010101" pitchFamily="34" charset="-127"/>
                </a:endParaRPr>
              </a:p>
            </p:txBody>
          </p:sp>
          <p:sp>
            <p:nvSpPr>
              <p:cNvPr id="68" name="Text Box 49">
                <a:extLst>
                  <a:ext uri="{FF2B5EF4-FFF2-40B4-BE49-F238E27FC236}">
                    <a16:creationId xmlns:a16="http://schemas.microsoft.com/office/drawing/2014/main" id="{D250F8FB-7FB2-6074-8363-CE93689A2B06}"/>
                  </a:ext>
                </a:extLst>
              </p:cNvPr>
              <p:cNvSpPr txBox="1">
                <a:spLocks noChangeArrowheads="1"/>
              </p:cNvSpPr>
              <p:nvPr/>
            </p:nvSpPr>
            <p:spPr bwMode="auto">
              <a:xfrm>
                <a:off x="762" y="2948"/>
                <a:ext cx="12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Times New Roman" panose="02020603050405020304" pitchFamily="18" charset="0"/>
                    <a:cs typeface="Arial" panose="020B0604020202020204" pitchFamily="34" charset="0"/>
                  </a:rPr>
                  <a:t>β</a:t>
                </a:r>
              </a:p>
            </p:txBody>
          </p:sp>
          <p:sp>
            <p:nvSpPr>
              <p:cNvPr id="69" name="Text Box 50">
                <a:extLst>
                  <a:ext uri="{FF2B5EF4-FFF2-40B4-BE49-F238E27FC236}">
                    <a16:creationId xmlns:a16="http://schemas.microsoft.com/office/drawing/2014/main" id="{129F9AF7-BD62-C8E5-B893-E704BF2F3114}"/>
                  </a:ext>
                </a:extLst>
              </p:cNvPr>
              <p:cNvSpPr txBox="1">
                <a:spLocks noChangeArrowheads="1"/>
              </p:cNvSpPr>
              <p:nvPr/>
            </p:nvSpPr>
            <p:spPr bwMode="auto">
              <a:xfrm>
                <a:off x="918" y="3177"/>
                <a:ext cx="16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1">
                    <a:latin typeface="Times New Roman" panose="02020603050405020304" pitchFamily="18" charset="0"/>
                  </a:rPr>
                  <a:t>γ</a:t>
                </a:r>
              </a:p>
            </p:txBody>
          </p:sp>
          <p:sp>
            <p:nvSpPr>
              <p:cNvPr id="70" name="Arc 51">
                <a:extLst>
                  <a:ext uri="{FF2B5EF4-FFF2-40B4-BE49-F238E27FC236}">
                    <a16:creationId xmlns:a16="http://schemas.microsoft.com/office/drawing/2014/main" id="{D482C7E5-27BA-A46D-FDAB-6F2C33EEB7F3}"/>
                  </a:ext>
                </a:extLst>
              </p:cNvPr>
              <p:cNvSpPr>
                <a:spLocks/>
              </p:cNvSpPr>
              <p:nvPr/>
            </p:nvSpPr>
            <p:spPr bwMode="auto">
              <a:xfrm>
                <a:off x="879" y="3121"/>
                <a:ext cx="109" cy="82"/>
              </a:xfrm>
              <a:custGeom>
                <a:avLst/>
                <a:gdLst>
                  <a:gd name="T0" fmla="*/ 14 w 21600"/>
                  <a:gd name="T1" fmla="*/ 0 h 21415"/>
                  <a:gd name="T2" fmla="*/ 109 w 21600"/>
                  <a:gd name="T3" fmla="*/ 82 h 21415"/>
                  <a:gd name="T4" fmla="*/ 0 w 21600"/>
                  <a:gd name="T5" fmla="*/ 82 h 21415"/>
                  <a:gd name="T6" fmla="*/ 0 60000 65536"/>
                  <a:gd name="T7" fmla="*/ 0 60000 65536"/>
                  <a:gd name="T8" fmla="*/ 0 60000 65536"/>
                  <a:gd name="T9" fmla="*/ 0 w 21600"/>
                  <a:gd name="T10" fmla="*/ 0 h 21415"/>
                  <a:gd name="T11" fmla="*/ 21600 w 21600"/>
                  <a:gd name="T12" fmla="*/ 21415 h 21415"/>
                </a:gdLst>
                <a:ahLst/>
                <a:cxnLst>
                  <a:cxn ang="T6">
                    <a:pos x="T0" y="T1"/>
                  </a:cxn>
                  <a:cxn ang="T7">
                    <a:pos x="T2" y="T3"/>
                  </a:cxn>
                  <a:cxn ang="T8">
                    <a:pos x="T4" y="T5"/>
                  </a:cxn>
                </a:cxnLst>
                <a:rect l="T9" t="T10" r="T11" b="T12"/>
                <a:pathLst>
                  <a:path w="21600" h="21415" fill="none" extrusionOk="0">
                    <a:moveTo>
                      <a:pt x="2820" y="0"/>
                    </a:moveTo>
                    <a:cubicBezTo>
                      <a:pt x="13567" y="1415"/>
                      <a:pt x="21600" y="10576"/>
                      <a:pt x="21600" y="21415"/>
                    </a:cubicBezTo>
                  </a:path>
                  <a:path w="21600" h="21415" stroke="0" extrusionOk="0">
                    <a:moveTo>
                      <a:pt x="2820" y="0"/>
                    </a:moveTo>
                    <a:cubicBezTo>
                      <a:pt x="13567" y="1415"/>
                      <a:pt x="21600" y="10576"/>
                      <a:pt x="21600" y="21415"/>
                    </a:cubicBezTo>
                    <a:lnTo>
                      <a:pt x="0" y="21415"/>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Arc 52">
                <a:extLst>
                  <a:ext uri="{FF2B5EF4-FFF2-40B4-BE49-F238E27FC236}">
                    <a16:creationId xmlns:a16="http://schemas.microsoft.com/office/drawing/2014/main" id="{9B0DF8EA-72C6-DAA4-724D-E61CE580A65A}"/>
                  </a:ext>
                </a:extLst>
              </p:cNvPr>
              <p:cNvSpPr>
                <a:spLocks/>
              </p:cNvSpPr>
              <p:nvPr/>
            </p:nvSpPr>
            <p:spPr bwMode="auto">
              <a:xfrm rot="1200000" flipH="1" flipV="1">
                <a:off x="770" y="3136"/>
                <a:ext cx="217" cy="119"/>
              </a:xfrm>
              <a:custGeom>
                <a:avLst/>
                <a:gdLst>
                  <a:gd name="T0" fmla="*/ 0 w 20775"/>
                  <a:gd name="T1" fmla="*/ 85 h 20804"/>
                  <a:gd name="T2" fmla="*/ 156 w 20775"/>
                  <a:gd name="T3" fmla="*/ 0 h 20804"/>
                  <a:gd name="T4" fmla="*/ 217 w 20775"/>
                  <a:gd name="T5" fmla="*/ 119 h 20804"/>
                  <a:gd name="T6" fmla="*/ 0 60000 65536"/>
                  <a:gd name="T7" fmla="*/ 0 60000 65536"/>
                  <a:gd name="T8" fmla="*/ 0 60000 65536"/>
                  <a:gd name="T9" fmla="*/ 0 w 20775"/>
                  <a:gd name="T10" fmla="*/ 0 h 20804"/>
                  <a:gd name="T11" fmla="*/ 20775 w 20775"/>
                  <a:gd name="T12" fmla="*/ 20804 h 20804"/>
                </a:gdLst>
                <a:ahLst/>
                <a:cxnLst>
                  <a:cxn ang="T6">
                    <a:pos x="T0" y="T1"/>
                  </a:cxn>
                  <a:cxn ang="T7">
                    <a:pos x="T2" y="T3"/>
                  </a:cxn>
                  <a:cxn ang="T8">
                    <a:pos x="T4" y="T5"/>
                  </a:cxn>
                </a:cxnLst>
                <a:rect l="T9" t="T10" r="T11" b="T12"/>
                <a:pathLst>
                  <a:path w="20775" h="20804" fill="none" extrusionOk="0">
                    <a:moveTo>
                      <a:pt x="0" y="14891"/>
                    </a:moveTo>
                    <a:cubicBezTo>
                      <a:pt x="2057" y="7661"/>
                      <a:pt x="7726" y="2020"/>
                      <a:pt x="14966" y="-1"/>
                    </a:cubicBezTo>
                  </a:path>
                  <a:path w="20775" h="20804" stroke="0" extrusionOk="0">
                    <a:moveTo>
                      <a:pt x="0" y="14891"/>
                    </a:moveTo>
                    <a:cubicBezTo>
                      <a:pt x="2057" y="7661"/>
                      <a:pt x="7726" y="2020"/>
                      <a:pt x="14966" y="-1"/>
                    </a:cubicBezTo>
                    <a:lnTo>
                      <a:pt x="20775" y="20804"/>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Arc 53">
                <a:extLst>
                  <a:ext uri="{FF2B5EF4-FFF2-40B4-BE49-F238E27FC236}">
                    <a16:creationId xmlns:a16="http://schemas.microsoft.com/office/drawing/2014/main" id="{9FE428E5-99EB-C2AB-AC67-FD4CC9E26FAF}"/>
                  </a:ext>
                </a:extLst>
              </p:cNvPr>
              <p:cNvSpPr>
                <a:spLocks/>
              </p:cNvSpPr>
              <p:nvPr/>
            </p:nvSpPr>
            <p:spPr bwMode="auto">
              <a:xfrm flipH="1">
                <a:off x="812" y="3121"/>
                <a:ext cx="90" cy="110"/>
              </a:xfrm>
              <a:custGeom>
                <a:avLst/>
                <a:gdLst>
                  <a:gd name="T0" fmla="*/ 11 w 21600"/>
                  <a:gd name="T1" fmla="*/ 0 h 24003"/>
                  <a:gd name="T2" fmla="*/ 89 w 21600"/>
                  <a:gd name="T3" fmla="*/ 110 h 24003"/>
                  <a:gd name="T4" fmla="*/ 0 w 21600"/>
                  <a:gd name="T5" fmla="*/ 98 h 24003"/>
                  <a:gd name="T6" fmla="*/ 0 60000 65536"/>
                  <a:gd name="T7" fmla="*/ 0 60000 65536"/>
                  <a:gd name="T8" fmla="*/ 0 60000 65536"/>
                  <a:gd name="T9" fmla="*/ 0 w 21600"/>
                  <a:gd name="T10" fmla="*/ 0 h 24003"/>
                  <a:gd name="T11" fmla="*/ 21600 w 21600"/>
                  <a:gd name="T12" fmla="*/ 24003 h 24003"/>
                </a:gdLst>
                <a:ahLst/>
                <a:cxnLst>
                  <a:cxn ang="T6">
                    <a:pos x="T0" y="T1"/>
                  </a:cxn>
                  <a:cxn ang="T7">
                    <a:pos x="T2" y="T3"/>
                  </a:cxn>
                  <a:cxn ang="T8">
                    <a:pos x="T4" y="T5"/>
                  </a:cxn>
                </a:cxnLst>
                <a:rect l="T9" t="T10" r="T11" b="T12"/>
                <a:pathLst>
                  <a:path w="21600" h="24003" fill="none" extrusionOk="0">
                    <a:moveTo>
                      <a:pt x="2549" y="-1"/>
                    </a:moveTo>
                    <a:cubicBezTo>
                      <a:pt x="13415" y="1291"/>
                      <a:pt x="21600" y="10505"/>
                      <a:pt x="21600" y="21449"/>
                    </a:cubicBezTo>
                    <a:cubicBezTo>
                      <a:pt x="21600" y="22302"/>
                      <a:pt x="21549" y="23155"/>
                      <a:pt x="21448" y="24003"/>
                    </a:cubicBezTo>
                  </a:path>
                  <a:path w="21600" h="24003" stroke="0" extrusionOk="0">
                    <a:moveTo>
                      <a:pt x="2549" y="-1"/>
                    </a:moveTo>
                    <a:cubicBezTo>
                      <a:pt x="13415" y="1291"/>
                      <a:pt x="21600" y="10505"/>
                      <a:pt x="21600" y="21449"/>
                    </a:cubicBezTo>
                    <a:cubicBezTo>
                      <a:pt x="21600" y="22302"/>
                      <a:pt x="21549" y="23155"/>
                      <a:pt x="21448" y="24003"/>
                    </a:cubicBezTo>
                    <a:lnTo>
                      <a:pt x="0" y="21449"/>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6" name="Line 54">
              <a:extLst>
                <a:ext uri="{FF2B5EF4-FFF2-40B4-BE49-F238E27FC236}">
                  <a16:creationId xmlns:a16="http://schemas.microsoft.com/office/drawing/2014/main" id="{DACA37A9-6000-A075-BC4B-CC7490074C04}"/>
                </a:ext>
              </a:extLst>
            </p:cNvPr>
            <p:cNvSpPr>
              <a:spLocks noChangeShapeType="1"/>
            </p:cNvSpPr>
            <p:nvPr/>
          </p:nvSpPr>
          <p:spPr bwMode="auto">
            <a:xfrm>
              <a:off x="782" y="1644"/>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 name="Line 55">
              <a:extLst>
                <a:ext uri="{FF2B5EF4-FFF2-40B4-BE49-F238E27FC236}">
                  <a16:creationId xmlns:a16="http://schemas.microsoft.com/office/drawing/2014/main" id="{FBFF316F-C1FA-9377-71A7-A1C5955243E9}"/>
                </a:ext>
              </a:extLst>
            </p:cNvPr>
            <p:cNvSpPr>
              <a:spLocks noChangeShapeType="1"/>
            </p:cNvSpPr>
            <p:nvPr/>
          </p:nvSpPr>
          <p:spPr bwMode="auto">
            <a:xfrm flipV="1">
              <a:off x="779" y="1049"/>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 name="Line 56">
              <a:extLst>
                <a:ext uri="{FF2B5EF4-FFF2-40B4-BE49-F238E27FC236}">
                  <a16:creationId xmlns:a16="http://schemas.microsoft.com/office/drawing/2014/main" id="{A75A2320-FEB6-C951-1A9B-7AA4760237CF}"/>
                </a:ext>
              </a:extLst>
            </p:cNvPr>
            <p:cNvSpPr>
              <a:spLocks noChangeShapeType="1"/>
            </p:cNvSpPr>
            <p:nvPr/>
          </p:nvSpPr>
          <p:spPr bwMode="auto">
            <a:xfrm flipV="1">
              <a:off x="2269" y="1644"/>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57">
              <a:extLst>
                <a:ext uri="{FF2B5EF4-FFF2-40B4-BE49-F238E27FC236}">
                  <a16:creationId xmlns:a16="http://schemas.microsoft.com/office/drawing/2014/main" id="{10BAD61A-2783-1A65-E673-0796D2FB10AB}"/>
                </a:ext>
              </a:extLst>
            </p:cNvPr>
            <p:cNvSpPr>
              <a:spLocks noChangeShapeType="1"/>
            </p:cNvSpPr>
            <p:nvPr/>
          </p:nvSpPr>
          <p:spPr bwMode="auto">
            <a:xfrm>
              <a:off x="1422" y="1056"/>
              <a:ext cx="18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 name="Line 58">
              <a:extLst>
                <a:ext uri="{FF2B5EF4-FFF2-40B4-BE49-F238E27FC236}">
                  <a16:creationId xmlns:a16="http://schemas.microsoft.com/office/drawing/2014/main" id="{73256A38-9072-342F-DE36-A94463AAA39A}"/>
                </a:ext>
              </a:extLst>
            </p:cNvPr>
            <p:cNvSpPr>
              <a:spLocks noChangeShapeType="1"/>
            </p:cNvSpPr>
            <p:nvPr/>
          </p:nvSpPr>
          <p:spPr bwMode="auto">
            <a:xfrm>
              <a:off x="1095" y="2998"/>
              <a:ext cx="182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Line 59">
              <a:extLst>
                <a:ext uri="{FF2B5EF4-FFF2-40B4-BE49-F238E27FC236}">
                  <a16:creationId xmlns:a16="http://schemas.microsoft.com/office/drawing/2014/main" id="{A5101EB7-E12F-6A41-8687-A54F37B9FE15}"/>
                </a:ext>
              </a:extLst>
            </p:cNvPr>
            <p:cNvSpPr>
              <a:spLocks noChangeShapeType="1"/>
            </p:cNvSpPr>
            <p:nvPr/>
          </p:nvSpPr>
          <p:spPr bwMode="auto">
            <a:xfrm flipV="1">
              <a:off x="2605" y="1052"/>
              <a:ext cx="644"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60">
              <a:extLst>
                <a:ext uri="{FF2B5EF4-FFF2-40B4-BE49-F238E27FC236}">
                  <a16:creationId xmlns:a16="http://schemas.microsoft.com/office/drawing/2014/main" id="{35B99BB6-E358-736B-76BF-EA47BDF315E0}"/>
                </a:ext>
              </a:extLst>
            </p:cNvPr>
            <p:cNvSpPr>
              <a:spLocks noChangeShapeType="1"/>
            </p:cNvSpPr>
            <p:nvPr/>
          </p:nvSpPr>
          <p:spPr bwMode="auto">
            <a:xfrm flipV="1">
              <a:off x="447" y="2994"/>
              <a:ext cx="644"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Line 61">
              <a:extLst>
                <a:ext uri="{FF2B5EF4-FFF2-40B4-BE49-F238E27FC236}">
                  <a16:creationId xmlns:a16="http://schemas.microsoft.com/office/drawing/2014/main" id="{2395659A-E203-C833-5395-65F3E2CF4C4B}"/>
                </a:ext>
              </a:extLst>
            </p:cNvPr>
            <p:cNvSpPr>
              <a:spLocks noChangeShapeType="1"/>
            </p:cNvSpPr>
            <p:nvPr/>
          </p:nvSpPr>
          <p:spPr bwMode="auto">
            <a:xfrm flipV="1">
              <a:off x="2917" y="1056"/>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 name="Line 62">
              <a:extLst>
                <a:ext uri="{FF2B5EF4-FFF2-40B4-BE49-F238E27FC236}">
                  <a16:creationId xmlns:a16="http://schemas.microsoft.com/office/drawing/2014/main" id="{86D55268-E445-4A3C-56CE-0BF5A9ADE804}"/>
                </a:ext>
              </a:extLst>
            </p:cNvPr>
            <p:cNvSpPr>
              <a:spLocks noChangeShapeType="1"/>
            </p:cNvSpPr>
            <p:nvPr/>
          </p:nvSpPr>
          <p:spPr bwMode="auto">
            <a:xfrm flipV="1">
              <a:off x="1087" y="1056"/>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63">
              <a:extLst>
                <a:ext uri="{FF2B5EF4-FFF2-40B4-BE49-F238E27FC236}">
                  <a16:creationId xmlns:a16="http://schemas.microsoft.com/office/drawing/2014/main" id="{30383273-1BE1-94E7-237F-C1BFB785E516}"/>
                </a:ext>
              </a:extLst>
            </p:cNvPr>
            <p:cNvSpPr>
              <a:spLocks noChangeShapeType="1"/>
            </p:cNvSpPr>
            <p:nvPr/>
          </p:nvSpPr>
          <p:spPr bwMode="auto">
            <a:xfrm flipV="1">
              <a:off x="2015" y="1057"/>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Line 64">
              <a:extLst>
                <a:ext uri="{FF2B5EF4-FFF2-40B4-BE49-F238E27FC236}">
                  <a16:creationId xmlns:a16="http://schemas.microsoft.com/office/drawing/2014/main" id="{E8272544-87B4-C5E3-3FB5-9F9AF2A8FADF}"/>
                </a:ext>
              </a:extLst>
            </p:cNvPr>
            <p:cNvSpPr>
              <a:spLocks noChangeShapeType="1"/>
            </p:cNvSpPr>
            <p:nvPr/>
          </p:nvSpPr>
          <p:spPr bwMode="auto">
            <a:xfrm flipV="1">
              <a:off x="1702" y="1052"/>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65">
              <a:extLst>
                <a:ext uri="{FF2B5EF4-FFF2-40B4-BE49-F238E27FC236}">
                  <a16:creationId xmlns:a16="http://schemas.microsoft.com/office/drawing/2014/main" id="{C8372FF7-46C1-3F01-7F0D-BF4777B31502}"/>
                </a:ext>
              </a:extLst>
            </p:cNvPr>
            <p:cNvSpPr>
              <a:spLocks noChangeShapeType="1"/>
            </p:cNvSpPr>
            <p:nvPr/>
          </p:nvSpPr>
          <p:spPr bwMode="auto">
            <a:xfrm flipV="1">
              <a:off x="2272" y="2989"/>
              <a:ext cx="644"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66">
              <a:extLst>
                <a:ext uri="{FF2B5EF4-FFF2-40B4-BE49-F238E27FC236}">
                  <a16:creationId xmlns:a16="http://schemas.microsoft.com/office/drawing/2014/main" id="{A513D5CC-86A5-007C-12F2-84CD7D5F7B8B}"/>
                </a:ext>
              </a:extLst>
            </p:cNvPr>
            <p:cNvSpPr>
              <a:spLocks noChangeShapeType="1"/>
            </p:cNvSpPr>
            <p:nvPr/>
          </p:nvSpPr>
          <p:spPr bwMode="auto">
            <a:xfrm>
              <a:off x="994" y="1440"/>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67">
              <a:extLst>
                <a:ext uri="{FF2B5EF4-FFF2-40B4-BE49-F238E27FC236}">
                  <a16:creationId xmlns:a16="http://schemas.microsoft.com/office/drawing/2014/main" id="{F0AD13EA-ADD6-346C-D566-9743848D2E0C}"/>
                </a:ext>
              </a:extLst>
            </p:cNvPr>
            <p:cNvSpPr>
              <a:spLocks noChangeShapeType="1"/>
            </p:cNvSpPr>
            <p:nvPr/>
          </p:nvSpPr>
          <p:spPr bwMode="auto">
            <a:xfrm>
              <a:off x="1201" y="1245"/>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68">
              <a:extLst>
                <a:ext uri="{FF2B5EF4-FFF2-40B4-BE49-F238E27FC236}">
                  <a16:creationId xmlns:a16="http://schemas.microsoft.com/office/drawing/2014/main" id="{A9979E4B-73EB-6266-FFA5-C08E67340D3E}"/>
                </a:ext>
              </a:extLst>
            </p:cNvPr>
            <p:cNvSpPr>
              <a:spLocks noChangeShapeType="1"/>
            </p:cNvSpPr>
            <p:nvPr/>
          </p:nvSpPr>
          <p:spPr bwMode="auto">
            <a:xfrm>
              <a:off x="1255" y="2026"/>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69">
              <a:extLst>
                <a:ext uri="{FF2B5EF4-FFF2-40B4-BE49-F238E27FC236}">
                  <a16:creationId xmlns:a16="http://schemas.microsoft.com/office/drawing/2014/main" id="{D622191A-50EE-886E-4B0A-917EE71C4778}"/>
                </a:ext>
              </a:extLst>
            </p:cNvPr>
            <p:cNvSpPr>
              <a:spLocks noChangeShapeType="1"/>
            </p:cNvSpPr>
            <p:nvPr/>
          </p:nvSpPr>
          <p:spPr bwMode="auto">
            <a:xfrm flipV="1">
              <a:off x="610" y="2015"/>
              <a:ext cx="645"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70">
              <a:extLst>
                <a:ext uri="{FF2B5EF4-FFF2-40B4-BE49-F238E27FC236}">
                  <a16:creationId xmlns:a16="http://schemas.microsoft.com/office/drawing/2014/main" id="{27A59E1E-8D10-B9EF-9F88-E53C0A1C029F}"/>
                </a:ext>
              </a:extLst>
            </p:cNvPr>
            <p:cNvSpPr>
              <a:spLocks noChangeShapeType="1"/>
            </p:cNvSpPr>
            <p:nvPr/>
          </p:nvSpPr>
          <p:spPr bwMode="auto">
            <a:xfrm flipV="1">
              <a:off x="2440" y="2023"/>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71">
              <a:extLst>
                <a:ext uri="{FF2B5EF4-FFF2-40B4-BE49-F238E27FC236}">
                  <a16:creationId xmlns:a16="http://schemas.microsoft.com/office/drawing/2014/main" id="{82793E8E-43DE-B982-89F5-99D231D09FC7}"/>
                </a:ext>
              </a:extLst>
            </p:cNvPr>
            <p:cNvSpPr>
              <a:spLocks noChangeShapeType="1"/>
            </p:cNvSpPr>
            <p:nvPr/>
          </p:nvSpPr>
          <p:spPr bwMode="auto">
            <a:xfrm flipV="1">
              <a:off x="1530" y="2023"/>
              <a:ext cx="645" cy="583"/>
            </a:xfrm>
            <a:prstGeom prst="line">
              <a:avLst/>
            </a:prstGeom>
            <a:noFill/>
            <a:ln w="9525">
              <a:solidFill>
                <a:schemeClr val="tx1"/>
              </a:solidFill>
              <a:prstDash val="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72">
              <a:extLst>
                <a:ext uri="{FF2B5EF4-FFF2-40B4-BE49-F238E27FC236}">
                  <a16:creationId xmlns:a16="http://schemas.microsoft.com/office/drawing/2014/main" id="{54EF8385-385D-757A-7F58-8D9A2F851BD6}"/>
                </a:ext>
              </a:extLst>
            </p:cNvPr>
            <p:cNvSpPr>
              <a:spLocks noChangeShapeType="1"/>
            </p:cNvSpPr>
            <p:nvPr/>
          </p:nvSpPr>
          <p:spPr bwMode="auto">
            <a:xfrm flipV="1">
              <a:off x="1369" y="2997"/>
              <a:ext cx="645"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73">
              <a:extLst>
                <a:ext uri="{FF2B5EF4-FFF2-40B4-BE49-F238E27FC236}">
                  <a16:creationId xmlns:a16="http://schemas.microsoft.com/office/drawing/2014/main" id="{C6AD0EFA-0E9F-6B0C-DE8F-D93B019AF756}"/>
                </a:ext>
              </a:extLst>
            </p:cNvPr>
            <p:cNvSpPr>
              <a:spLocks noChangeShapeType="1"/>
            </p:cNvSpPr>
            <p:nvPr/>
          </p:nvSpPr>
          <p:spPr bwMode="auto">
            <a:xfrm flipV="1">
              <a:off x="877" y="1248"/>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74">
              <a:extLst>
                <a:ext uri="{FF2B5EF4-FFF2-40B4-BE49-F238E27FC236}">
                  <a16:creationId xmlns:a16="http://schemas.microsoft.com/office/drawing/2014/main" id="{08F43666-BC58-2362-9C4E-D4CCDA03EC1E}"/>
                </a:ext>
              </a:extLst>
            </p:cNvPr>
            <p:cNvSpPr>
              <a:spLocks noChangeShapeType="1"/>
            </p:cNvSpPr>
            <p:nvPr/>
          </p:nvSpPr>
          <p:spPr bwMode="auto">
            <a:xfrm flipV="1">
              <a:off x="2481" y="1439"/>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75">
              <a:extLst>
                <a:ext uri="{FF2B5EF4-FFF2-40B4-BE49-F238E27FC236}">
                  <a16:creationId xmlns:a16="http://schemas.microsoft.com/office/drawing/2014/main" id="{3A3A3C0A-ECC2-A650-C8E6-677E1AC2D4B1}"/>
                </a:ext>
              </a:extLst>
            </p:cNvPr>
            <p:cNvSpPr>
              <a:spLocks noChangeShapeType="1"/>
            </p:cNvSpPr>
            <p:nvPr/>
          </p:nvSpPr>
          <p:spPr bwMode="auto">
            <a:xfrm flipV="1">
              <a:off x="2698" y="1258"/>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76">
              <a:extLst>
                <a:ext uri="{FF2B5EF4-FFF2-40B4-BE49-F238E27FC236}">
                  <a16:creationId xmlns:a16="http://schemas.microsoft.com/office/drawing/2014/main" id="{8F99D1EE-0394-E0C0-F006-E8035EFF3F55}"/>
                </a:ext>
              </a:extLst>
            </p:cNvPr>
            <p:cNvSpPr>
              <a:spLocks noChangeShapeType="1"/>
            </p:cNvSpPr>
            <p:nvPr/>
          </p:nvSpPr>
          <p:spPr bwMode="auto">
            <a:xfrm flipV="1">
              <a:off x="1797" y="1257"/>
              <a:ext cx="334"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77">
              <a:extLst>
                <a:ext uri="{FF2B5EF4-FFF2-40B4-BE49-F238E27FC236}">
                  <a16:creationId xmlns:a16="http://schemas.microsoft.com/office/drawing/2014/main" id="{92AF8AAC-6D52-648A-AE63-5C4E6AD36D62}"/>
                </a:ext>
              </a:extLst>
            </p:cNvPr>
            <p:cNvSpPr>
              <a:spLocks noChangeShapeType="1"/>
            </p:cNvSpPr>
            <p:nvPr/>
          </p:nvSpPr>
          <p:spPr bwMode="auto">
            <a:xfrm>
              <a:off x="1044" y="2214"/>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78">
              <a:extLst>
                <a:ext uri="{FF2B5EF4-FFF2-40B4-BE49-F238E27FC236}">
                  <a16:creationId xmlns:a16="http://schemas.microsoft.com/office/drawing/2014/main" id="{88641773-A95B-653D-54E6-62D97B7C9630}"/>
                </a:ext>
              </a:extLst>
            </p:cNvPr>
            <p:cNvSpPr>
              <a:spLocks noChangeShapeType="1"/>
            </p:cNvSpPr>
            <p:nvPr/>
          </p:nvSpPr>
          <p:spPr bwMode="auto">
            <a:xfrm>
              <a:off x="871" y="3186"/>
              <a:ext cx="182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1" name="Line 79">
              <a:extLst>
                <a:ext uri="{FF2B5EF4-FFF2-40B4-BE49-F238E27FC236}">
                  <a16:creationId xmlns:a16="http://schemas.microsoft.com/office/drawing/2014/main" id="{D340CA2D-36E8-37C9-F6CB-6DB3F3A888A3}"/>
                </a:ext>
              </a:extLst>
            </p:cNvPr>
            <p:cNvSpPr>
              <a:spLocks noChangeShapeType="1"/>
            </p:cNvSpPr>
            <p:nvPr/>
          </p:nvSpPr>
          <p:spPr bwMode="auto">
            <a:xfrm flipV="1">
              <a:off x="1743" y="2203"/>
              <a:ext cx="228" cy="206"/>
            </a:xfrm>
            <a:prstGeom prst="line">
              <a:avLst/>
            </a:prstGeom>
            <a:noFill/>
            <a:ln w="9525">
              <a:solidFill>
                <a:schemeClr val="tx1"/>
              </a:solidFill>
              <a:prstDash val="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2" name="Group 80">
              <a:extLst>
                <a:ext uri="{FF2B5EF4-FFF2-40B4-BE49-F238E27FC236}">
                  <a16:creationId xmlns:a16="http://schemas.microsoft.com/office/drawing/2014/main" id="{F3404421-E0AE-4F6A-3518-7C66005A1F0D}"/>
                </a:ext>
              </a:extLst>
            </p:cNvPr>
            <p:cNvGrpSpPr>
              <a:grpSpLocks/>
            </p:cNvGrpSpPr>
            <p:nvPr/>
          </p:nvGrpSpPr>
          <p:grpSpPr bwMode="auto">
            <a:xfrm>
              <a:off x="1396" y="3405"/>
              <a:ext cx="161" cy="152"/>
              <a:chOff x="1396" y="3405"/>
              <a:chExt cx="161" cy="152"/>
            </a:xfrm>
          </p:grpSpPr>
          <p:sp>
            <p:nvSpPr>
              <p:cNvPr id="62" name="Line 81">
                <a:extLst>
                  <a:ext uri="{FF2B5EF4-FFF2-40B4-BE49-F238E27FC236}">
                    <a16:creationId xmlns:a16="http://schemas.microsoft.com/office/drawing/2014/main" id="{317E2566-FA91-87C5-3899-4226688B90A1}"/>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3" name="Line 82">
                <a:extLst>
                  <a:ext uri="{FF2B5EF4-FFF2-40B4-BE49-F238E27FC236}">
                    <a16:creationId xmlns:a16="http://schemas.microsoft.com/office/drawing/2014/main" id="{86EE2954-BCB9-EE88-CC93-193E6C35A455}"/>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3" name="Group 83">
              <a:extLst>
                <a:ext uri="{FF2B5EF4-FFF2-40B4-BE49-F238E27FC236}">
                  <a16:creationId xmlns:a16="http://schemas.microsoft.com/office/drawing/2014/main" id="{993A6EFE-BE13-735F-66D3-80DBA7977CB3}"/>
                </a:ext>
              </a:extLst>
            </p:cNvPr>
            <p:cNvGrpSpPr>
              <a:grpSpLocks/>
            </p:cNvGrpSpPr>
            <p:nvPr/>
          </p:nvGrpSpPr>
          <p:grpSpPr bwMode="auto">
            <a:xfrm>
              <a:off x="1558" y="2432"/>
              <a:ext cx="161" cy="152"/>
              <a:chOff x="1396" y="3405"/>
              <a:chExt cx="161" cy="152"/>
            </a:xfrm>
          </p:grpSpPr>
          <p:sp>
            <p:nvSpPr>
              <p:cNvPr id="60" name="Line 84">
                <a:extLst>
                  <a:ext uri="{FF2B5EF4-FFF2-40B4-BE49-F238E27FC236}">
                    <a16:creationId xmlns:a16="http://schemas.microsoft.com/office/drawing/2014/main" id="{E6AA2671-E554-6994-2C09-CEADB2D12E15}"/>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1" name="Line 85">
                <a:extLst>
                  <a:ext uri="{FF2B5EF4-FFF2-40B4-BE49-F238E27FC236}">
                    <a16:creationId xmlns:a16="http://schemas.microsoft.com/office/drawing/2014/main" id="{1075FCB7-856D-3FAD-1EBF-521AB744BEFF}"/>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86">
              <a:extLst>
                <a:ext uri="{FF2B5EF4-FFF2-40B4-BE49-F238E27FC236}">
                  <a16:creationId xmlns:a16="http://schemas.microsoft.com/office/drawing/2014/main" id="{7F9330A1-C9C0-6CF5-DA56-0467A3EA6511}"/>
                </a:ext>
              </a:extLst>
            </p:cNvPr>
            <p:cNvGrpSpPr>
              <a:grpSpLocks/>
            </p:cNvGrpSpPr>
            <p:nvPr/>
          </p:nvGrpSpPr>
          <p:grpSpPr bwMode="auto">
            <a:xfrm>
              <a:off x="629" y="2431"/>
              <a:ext cx="161" cy="152"/>
              <a:chOff x="1396" y="3405"/>
              <a:chExt cx="161" cy="152"/>
            </a:xfrm>
          </p:grpSpPr>
          <p:sp>
            <p:nvSpPr>
              <p:cNvPr id="58" name="Line 87">
                <a:extLst>
                  <a:ext uri="{FF2B5EF4-FFF2-40B4-BE49-F238E27FC236}">
                    <a16:creationId xmlns:a16="http://schemas.microsoft.com/office/drawing/2014/main" id="{354D3753-CEFC-6902-6146-D5B54565D582}"/>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9" name="Line 88">
                <a:extLst>
                  <a:ext uri="{FF2B5EF4-FFF2-40B4-BE49-F238E27FC236}">
                    <a16:creationId xmlns:a16="http://schemas.microsoft.com/office/drawing/2014/main" id="{4FF401B4-24FD-7EF5-D462-533550098F21}"/>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5" name="Group 89">
              <a:extLst>
                <a:ext uri="{FF2B5EF4-FFF2-40B4-BE49-F238E27FC236}">
                  <a16:creationId xmlns:a16="http://schemas.microsoft.com/office/drawing/2014/main" id="{1AF09B70-673B-1FB9-0971-BD5A0886EA58}"/>
                </a:ext>
              </a:extLst>
            </p:cNvPr>
            <p:cNvGrpSpPr>
              <a:grpSpLocks/>
            </p:cNvGrpSpPr>
            <p:nvPr/>
          </p:nvGrpSpPr>
          <p:grpSpPr bwMode="auto">
            <a:xfrm>
              <a:off x="472" y="3403"/>
              <a:ext cx="161" cy="152"/>
              <a:chOff x="1396" y="3405"/>
              <a:chExt cx="161" cy="152"/>
            </a:xfrm>
          </p:grpSpPr>
          <p:sp>
            <p:nvSpPr>
              <p:cNvPr id="56" name="Line 90">
                <a:extLst>
                  <a:ext uri="{FF2B5EF4-FFF2-40B4-BE49-F238E27FC236}">
                    <a16:creationId xmlns:a16="http://schemas.microsoft.com/office/drawing/2014/main" id="{08AD7516-C3A5-ED3D-DE4F-BF2764F03209}"/>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7" name="Line 91">
                <a:extLst>
                  <a:ext uri="{FF2B5EF4-FFF2-40B4-BE49-F238E27FC236}">
                    <a16:creationId xmlns:a16="http://schemas.microsoft.com/office/drawing/2014/main" id="{11E7A968-0A73-FD5E-8398-A4CF1D5C0FF1}"/>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sp>
        <p:nvSpPr>
          <p:cNvPr id="73" name="圆角矩形 72">
            <a:extLst>
              <a:ext uri="{FF2B5EF4-FFF2-40B4-BE49-F238E27FC236}">
                <a16:creationId xmlns:a16="http://schemas.microsoft.com/office/drawing/2014/main" id="{EEE1E9D5-4DCD-51D4-3ADD-4AF8789D2262}"/>
              </a:ext>
            </a:extLst>
          </p:cNvPr>
          <p:cNvSpPr/>
          <p:nvPr/>
        </p:nvSpPr>
        <p:spPr>
          <a:xfrm>
            <a:off x="310150" y="3677045"/>
            <a:ext cx="3985592" cy="2877916"/>
          </a:xfrm>
          <a:prstGeom prst="roundRect">
            <a:avLst/>
          </a:prstGeom>
          <a:noFill/>
          <a:ln w="28575">
            <a:solidFill>
              <a:srgbClr val="FF4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4" name="文本框 73">
            <a:extLst>
              <a:ext uri="{FF2B5EF4-FFF2-40B4-BE49-F238E27FC236}">
                <a16:creationId xmlns:a16="http://schemas.microsoft.com/office/drawing/2014/main" id="{94276199-1C94-2FF2-B83E-985393849F06}"/>
              </a:ext>
            </a:extLst>
          </p:cNvPr>
          <p:cNvSpPr txBox="1"/>
          <p:nvPr/>
        </p:nvSpPr>
        <p:spPr>
          <a:xfrm>
            <a:off x="3122424" y="6033358"/>
            <a:ext cx="1145980" cy="369332"/>
          </a:xfrm>
          <a:prstGeom prst="rect">
            <a:avLst/>
          </a:prstGeom>
          <a:noFill/>
        </p:spPr>
        <p:txBody>
          <a:bodyPr wrap="square">
            <a:spAutoFit/>
          </a:bodyPr>
          <a:lstStyle/>
          <a:p>
            <a:r>
              <a:rPr lang="zh-CN" altLang="en-US" b="1" dirty="0">
                <a:solidFill>
                  <a:srgbClr val="261AE8"/>
                </a:solidFill>
              </a:rPr>
              <a:t>空间</a:t>
            </a:r>
            <a:r>
              <a:rPr lang="zh-CN" altLang="en-US" sz="1800" b="1" dirty="0">
                <a:solidFill>
                  <a:srgbClr val="261AE8"/>
                </a:solidFill>
              </a:rPr>
              <a:t>点阵</a:t>
            </a:r>
            <a:endParaRPr lang="zh-CN" altLang="en-US" dirty="0"/>
          </a:p>
        </p:txBody>
      </p:sp>
    </p:spTree>
    <p:extLst>
      <p:ext uri="{BB962C8B-B14F-4D97-AF65-F5344CB8AC3E}">
        <p14:creationId xmlns:p14="http://schemas.microsoft.com/office/powerpoint/2010/main" val="4139162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B280C08-70FE-9E48-B220-CACF70F3F91D}"/>
              </a:ext>
            </a:extLst>
          </p:cNvPr>
          <p:cNvSpPr/>
          <p:nvPr/>
        </p:nvSpPr>
        <p:spPr>
          <a:xfrm>
            <a:off x="899592" y="620688"/>
            <a:ext cx="6768752" cy="523220"/>
          </a:xfrm>
          <a:prstGeom prst="rect">
            <a:avLst/>
          </a:prstGeom>
        </p:spPr>
        <p:txBody>
          <a:bodyPr wrap="square">
            <a:spAutoFit/>
          </a:bodyPr>
          <a:lstStyle/>
          <a:p>
            <a:pPr algn="ctr"/>
            <a:r>
              <a:rPr lang="zh-CN" altLang="en-US" sz="2800" dirty="0">
                <a:solidFill>
                  <a:srgbClr val="FF0000"/>
                </a:solidFill>
              </a:rPr>
              <a:t>使X射线产生衍射是晶体的固有特性</a:t>
            </a:r>
          </a:p>
        </p:txBody>
      </p:sp>
      <p:sp>
        <p:nvSpPr>
          <p:cNvPr id="4" name="矩形 3">
            <a:extLst>
              <a:ext uri="{FF2B5EF4-FFF2-40B4-BE49-F238E27FC236}">
                <a16:creationId xmlns:a16="http://schemas.microsoft.com/office/drawing/2014/main" id="{2FA61C7B-43E2-1048-B426-680C56167CC0}"/>
              </a:ext>
            </a:extLst>
          </p:cNvPr>
          <p:cNvSpPr/>
          <p:nvPr/>
        </p:nvSpPr>
        <p:spPr>
          <a:xfrm>
            <a:off x="323528" y="1475132"/>
            <a:ext cx="8496944" cy="1953868"/>
          </a:xfrm>
          <a:prstGeom prst="rect">
            <a:avLst/>
          </a:prstGeom>
        </p:spPr>
        <p:txBody>
          <a:bodyPr wrap="square">
            <a:spAutoFit/>
          </a:bodyPr>
          <a:lstStyle/>
          <a:p>
            <a:pPr algn="ctr">
              <a:lnSpc>
                <a:spcPct val="150000"/>
              </a:lnSpc>
            </a:pPr>
            <a:r>
              <a:rPr lang="zh-CN" altLang="en-US" sz="2800" dirty="0">
                <a:latin typeface="SimHei" panose="02010609060101010101" pitchFamily="49" charset="-122"/>
                <a:ea typeface="SimHei" panose="02010609060101010101" pitchFamily="49" charset="-122"/>
              </a:rPr>
              <a:t>国际晶体学会1991年晶体的定义</a:t>
            </a:r>
            <a:endParaRPr lang="en-US" altLang="zh-CN" sz="2800" dirty="0">
              <a:latin typeface="SimHei" panose="02010609060101010101" pitchFamily="49" charset="-122"/>
              <a:ea typeface="SimHei" panose="02010609060101010101" pitchFamily="49" charset="-122"/>
            </a:endParaRPr>
          </a:p>
          <a:p>
            <a:pPr algn="ctr">
              <a:lnSpc>
                <a:spcPct val="150000"/>
              </a:lnSpc>
            </a:pPr>
            <a:r>
              <a:rPr lang="zh-CN" altLang="en-US" sz="2800" dirty="0">
                <a:latin typeface="SimHei" panose="02010609060101010101" pitchFamily="49" charset="-122"/>
                <a:ea typeface="SimHei" panose="02010609060101010101" pitchFamily="49" charset="-122"/>
              </a:rPr>
              <a:t>“能给出实质上相互分离的衍射峰的固体 ”</a:t>
            </a:r>
            <a:endParaRPr lang="en-US" altLang="zh-CN" sz="2800" dirty="0">
              <a:latin typeface="SimHei" panose="02010609060101010101" pitchFamily="49" charset="-122"/>
              <a:ea typeface="SimHei" panose="02010609060101010101" pitchFamily="49" charset="-122"/>
            </a:endParaRPr>
          </a:p>
          <a:p>
            <a:pPr>
              <a:lnSpc>
                <a:spcPct val="150000"/>
              </a:lnSpc>
            </a:pPr>
            <a:r>
              <a:rPr lang="zh-CN" altLang="en-US" sz="2800" dirty="0">
                <a:latin typeface="Times New Roman" panose="02020603050405020304" pitchFamily="18" charset="0"/>
                <a:ea typeface="SimHei" panose="02010609060101010101" pitchFamily="49" charset="-122"/>
                <a:cs typeface="Times New Roman" panose="02020603050405020304" pitchFamily="18" charset="0"/>
              </a:rPr>
              <a:t> Crystal: Solid</a:t>
            </a:r>
            <a:r>
              <a:rPr lang="en-US" altLang="zh-CN" sz="2800"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sz="2800" dirty="0">
                <a:latin typeface="Times New Roman" panose="02020603050405020304" pitchFamily="18" charset="0"/>
                <a:ea typeface="SimHei" panose="02010609060101010101" pitchFamily="49" charset="-122"/>
                <a:cs typeface="Times New Roman" panose="02020603050405020304" pitchFamily="18" charset="0"/>
              </a:rPr>
              <a:t>giving essentially discrete diffraction peaks</a:t>
            </a:r>
          </a:p>
        </p:txBody>
      </p:sp>
      <p:sp>
        <p:nvSpPr>
          <p:cNvPr id="5" name="灯片编号占位符 1">
            <a:extLst>
              <a:ext uri="{FF2B5EF4-FFF2-40B4-BE49-F238E27FC236}">
                <a16:creationId xmlns:a16="http://schemas.microsoft.com/office/drawing/2014/main" id="{664FAB1E-AC60-D337-E170-A9D52A77EB68}"/>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54</a:t>
            </a:fld>
            <a:endParaRPr lang="en-US" altLang="zh-CN" dirty="0"/>
          </a:p>
        </p:txBody>
      </p:sp>
    </p:spTree>
    <p:extLst>
      <p:ext uri="{BB962C8B-B14F-4D97-AF65-F5344CB8AC3E}">
        <p14:creationId xmlns:p14="http://schemas.microsoft.com/office/powerpoint/2010/main" val="392356701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6226" name="Text Box 2"/>
          <p:cNvSpPr txBox="1">
            <a:spLocks noChangeArrowheads="1"/>
          </p:cNvSpPr>
          <p:nvPr/>
        </p:nvSpPr>
        <p:spPr bwMode="auto">
          <a:xfrm>
            <a:off x="323528" y="5445224"/>
            <a:ext cx="8456735" cy="101566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20000"/>
              </a:spcBef>
            </a:pPr>
            <a:r>
              <a:rPr kumimoji="0" lang="zh-CN" altLang="en-US" sz="2000" b="1" dirty="0">
                <a:solidFill>
                  <a:srgbClr val="261AE8"/>
                </a:solidFill>
              </a:rPr>
              <a:t>晶胞参数</a:t>
            </a:r>
            <a:r>
              <a:rPr kumimoji="0" lang="zh-CN" altLang="en-US" sz="2000" b="1" dirty="0"/>
              <a:t>：晶胞的大小和形状可用六面体的</a:t>
            </a:r>
            <a:r>
              <a:rPr kumimoji="0" lang="en-US" altLang="zh-CN" sz="2000" b="1" dirty="0"/>
              <a:t>3</a:t>
            </a:r>
            <a:r>
              <a:rPr kumimoji="0" lang="zh-CN" altLang="en-US" sz="2000" b="1" dirty="0"/>
              <a:t>个边长</a:t>
            </a:r>
            <a:r>
              <a:rPr kumimoji="0" lang="en-US" altLang="zh-CN" sz="2000" b="1" i="1" dirty="0"/>
              <a:t>a</a:t>
            </a:r>
            <a:r>
              <a:rPr kumimoji="0" lang="en-US" altLang="zh-CN" sz="2000" b="1" dirty="0"/>
              <a:t>, </a:t>
            </a:r>
            <a:r>
              <a:rPr kumimoji="0" lang="en-US" altLang="zh-CN" sz="2000" b="1" i="1" dirty="0"/>
              <a:t>b</a:t>
            </a:r>
            <a:r>
              <a:rPr kumimoji="0" lang="en-US" altLang="zh-CN" sz="2000" b="1" dirty="0"/>
              <a:t>, </a:t>
            </a:r>
            <a:r>
              <a:rPr kumimoji="0" lang="en-US" altLang="zh-CN" sz="2000" b="1" i="1" dirty="0"/>
              <a:t>c</a:t>
            </a:r>
            <a:r>
              <a:rPr kumimoji="0" lang="zh-CN" altLang="en-US" sz="2000" b="1" dirty="0"/>
              <a:t>和由</a:t>
            </a:r>
            <a:r>
              <a:rPr kumimoji="0" lang="en-US" altLang="zh-CN" sz="2000" b="1" i="1" dirty="0" err="1"/>
              <a:t>bc</a:t>
            </a:r>
            <a:r>
              <a:rPr kumimoji="0" lang="en-US" altLang="zh-CN" sz="2000" b="1" dirty="0"/>
              <a:t>, </a:t>
            </a:r>
            <a:r>
              <a:rPr kumimoji="0" lang="en-US" altLang="zh-CN" sz="2000" b="1" i="1" dirty="0"/>
              <a:t>ca</a:t>
            </a:r>
            <a:r>
              <a:rPr kumimoji="0" lang="en-US" altLang="zh-CN" sz="2000" b="1" dirty="0"/>
              <a:t>, </a:t>
            </a:r>
            <a:r>
              <a:rPr kumimoji="0" lang="en-US" altLang="zh-CN" sz="2000" b="1" i="1" dirty="0"/>
              <a:t>ab</a:t>
            </a:r>
            <a:r>
              <a:rPr kumimoji="0" lang="zh-CN" altLang="en-US" sz="2000" b="1" dirty="0"/>
              <a:t>所成的</a:t>
            </a:r>
            <a:r>
              <a:rPr kumimoji="0" lang="en-US" altLang="zh-CN" sz="2000" b="1" dirty="0"/>
              <a:t>3</a:t>
            </a:r>
            <a:r>
              <a:rPr kumimoji="0" lang="zh-CN" altLang="en-US" sz="2000" b="1" dirty="0"/>
              <a:t>个夹角</a:t>
            </a:r>
            <a:r>
              <a:rPr kumimoji="0" lang="zh-CN" altLang="en-US" sz="2000" b="1" i="1" dirty="0">
                <a:sym typeface="Symbol" pitchFamily="18" charset="2"/>
              </a:rPr>
              <a:t></a:t>
            </a:r>
            <a:r>
              <a:rPr kumimoji="0" lang="en-US" altLang="zh-CN" sz="2000" b="1" dirty="0">
                <a:sym typeface="Symbol" pitchFamily="18" charset="2"/>
              </a:rPr>
              <a:t>, </a:t>
            </a:r>
            <a:r>
              <a:rPr kumimoji="0" lang="en-US" altLang="zh-CN" sz="2000" b="1" i="1" dirty="0">
                <a:sym typeface="Symbol" pitchFamily="18" charset="2"/>
              </a:rPr>
              <a:t></a:t>
            </a:r>
            <a:r>
              <a:rPr kumimoji="0" lang="en-US" altLang="zh-CN" sz="2000" b="1" dirty="0">
                <a:sym typeface="Symbol" pitchFamily="18" charset="2"/>
              </a:rPr>
              <a:t>, </a:t>
            </a:r>
            <a:r>
              <a:rPr kumimoji="0" lang="en-US" altLang="zh-CN" sz="2000" b="1" i="1" dirty="0">
                <a:sym typeface="Symbol" pitchFamily="18" charset="2"/>
              </a:rPr>
              <a:t> </a:t>
            </a:r>
            <a:r>
              <a:rPr kumimoji="0" lang="zh-CN" altLang="en-US" sz="2000" b="1" dirty="0"/>
              <a:t>来描述，这</a:t>
            </a:r>
            <a:r>
              <a:rPr kumimoji="0" lang="en-US" altLang="zh-CN" sz="2000" b="1" dirty="0"/>
              <a:t>6</a:t>
            </a:r>
            <a:r>
              <a:rPr kumimoji="0" lang="zh-CN" altLang="en-US" sz="2000" b="1" dirty="0"/>
              <a:t>个数值总称为晶胞参数。它们之间的相互关系由晶体内部结构的对称性决定。</a:t>
            </a:r>
            <a:endParaRPr kumimoji="0" lang="zh-CN" altLang="en-US" sz="2000" b="1" i="1" dirty="0"/>
          </a:p>
        </p:txBody>
      </p:sp>
      <p:sp>
        <p:nvSpPr>
          <p:cNvPr id="11272" name="Rectangle 8"/>
          <p:cNvSpPr>
            <a:spLocks noChangeArrowheads="1"/>
          </p:cNvSpPr>
          <p:nvPr/>
        </p:nvSpPr>
        <p:spPr bwMode="auto">
          <a:xfrm>
            <a:off x="3294185" y="185266"/>
            <a:ext cx="2540977"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sz="3200" b="1" dirty="0">
                <a:solidFill>
                  <a:srgbClr val="CC0000"/>
                </a:solidFill>
                <a:effectLst>
                  <a:outerShdw blurRad="38100" dist="38100" dir="2700000" algn="tl">
                    <a:srgbClr val="C0C0C0"/>
                  </a:outerShdw>
                </a:effectLst>
              </a:rPr>
              <a:t>晶胞</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7" name="Group 27">
            <a:extLst>
              <a:ext uri="{FF2B5EF4-FFF2-40B4-BE49-F238E27FC236}">
                <a16:creationId xmlns:a16="http://schemas.microsoft.com/office/drawing/2014/main" id="{94F9B132-DC6D-154D-95EC-E5F7A773FE3D}"/>
              </a:ext>
            </a:extLst>
          </p:cNvPr>
          <p:cNvGrpSpPr>
            <a:grpSpLocks/>
          </p:cNvGrpSpPr>
          <p:nvPr/>
        </p:nvGrpSpPr>
        <p:grpSpPr bwMode="auto">
          <a:xfrm>
            <a:off x="1602949" y="2596855"/>
            <a:ext cx="3152018" cy="2472638"/>
            <a:chOff x="444" y="1049"/>
            <a:chExt cx="2808" cy="2532"/>
          </a:xfrm>
        </p:grpSpPr>
        <p:sp>
          <p:nvSpPr>
            <p:cNvPr id="8" name="Line 28">
              <a:extLst>
                <a:ext uri="{FF2B5EF4-FFF2-40B4-BE49-F238E27FC236}">
                  <a16:creationId xmlns:a16="http://schemas.microsoft.com/office/drawing/2014/main" id="{EB23FF0B-5CC5-B24A-AD52-408E32BA07EA}"/>
                </a:ext>
              </a:extLst>
            </p:cNvPr>
            <p:cNvSpPr>
              <a:spLocks noChangeShapeType="1"/>
            </p:cNvSpPr>
            <p:nvPr/>
          </p:nvSpPr>
          <p:spPr bwMode="auto">
            <a:xfrm>
              <a:off x="657" y="3388"/>
              <a:ext cx="182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9" name="Line 29">
              <a:extLst>
                <a:ext uri="{FF2B5EF4-FFF2-40B4-BE49-F238E27FC236}">
                  <a16:creationId xmlns:a16="http://schemas.microsoft.com/office/drawing/2014/main" id="{15C22EE9-7F0D-1447-9F41-54E5C6A6B204}"/>
                </a:ext>
              </a:extLst>
            </p:cNvPr>
            <p:cNvSpPr>
              <a:spLocks noChangeShapeType="1"/>
            </p:cNvSpPr>
            <p:nvPr/>
          </p:nvSpPr>
          <p:spPr bwMode="auto">
            <a:xfrm>
              <a:off x="697" y="3388"/>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10" name="Line 30">
              <a:extLst>
                <a:ext uri="{FF2B5EF4-FFF2-40B4-BE49-F238E27FC236}">
                  <a16:creationId xmlns:a16="http://schemas.microsoft.com/office/drawing/2014/main" id="{3F815B21-45FB-8440-8AE8-21D97396DA2E}"/>
                </a:ext>
              </a:extLst>
            </p:cNvPr>
            <p:cNvSpPr>
              <a:spLocks noChangeShapeType="1"/>
            </p:cNvSpPr>
            <p:nvPr/>
          </p:nvSpPr>
          <p:spPr bwMode="auto">
            <a:xfrm>
              <a:off x="444" y="3574"/>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31">
              <a:extLst>
                <a:ext uri="{FF2B5EF4-FFF2-40B4-BE49-F238E27FC236}">
                  <a16:creationId xmlns:a16="http://schemas.microsoft.com/office/drawing/2014/main" id="{3AB24F23-66B8-7E44-A9C2-828D1274BD7D}"/>
                </a:ext>
              </a:extLst>
            </p:cNvPr>
            <p:cNvSpPr>
              <a:spLocks noChangeShapeType="1"/>
            </p:cNvSpPr>
            <p:nvPr/>
          </p:nvSpPr>
          <p:spPr bwMode="auto">
            <a:xfrm>
              <a:off x="485" y="3573"/>
              <a:ext cx="844" cy="0"/>
            </a:xfrm>
            <a:prstGeom prst="line">
              <a:avLst/>
            </a:prstGeom>
            <a:noFill/>
            <a:ln w="9525">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2" name="Line 32">
              <a:extLst>
                <a:ext uri="{FF2B5EF4-FFF2-40B4-BE49-F238E27FC236}">
                  <a16:creationId xmlns:a16="http://schemas.microsoft.com/office/drawing/2014/main" id="{5921AB39-AFAE-9147-B7EF-1B6A2F8420EF}"/>
                </a:ext>
              </a:extLst>
            </p:cNvPr>
            <p:cNvSpPr>
              <a:spLocks noChangeShapeType="1"/>
            </p:cNvSpPr>
            <p:nvPr/>
          </p:nvSpPr>
          <p:spPr bwMode="auto">
            <a:xfrm flipV="1">
              <a:off x="659" y="1449"/>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3" name="Line 33">
              <a:extLst>
                <a:ext uri="{FF2B5EF4-FFF2-40B4-BE49-F238E27FC236}">
                  <a16:creationId xmlns:a16="http://schemas.microsoft.com/office/drawing/2014/main" id="{89B6F693-C1F4-B24E-B700-9A848E56F943}"/>
                </a:ext>
              </a:extLst>
            </p:cNvPr>
            <p:cNvSpPr>
              <a:spLocks noChangeShapeType="1"/>
            </p:cNvSpPr>
            <p:nvPr/>
          </p:nvSpPr>
          <p:spPr bwMode="auto">
            <a:xfrm flipV="1">
              <a:off x="662" y="2433"/>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4" name="Line 34">
              <a:extLst>
                <a:ext uri="{FF2B5EF4-FFF2-40B4-BE49-F238E27FC236}">
                  <a16:creationId xmlns:a16="http://schemas.microsoft.com/office/drawing/2014/main" id="{18E5A25A-BF10-1F43-A2A8-56C18D161361}"/>
                </a:ext>
              </a:extLst>
            </p:cNvPr>
            <p:cNvSpPr>
              <a:spLocks noChangeShapeType="1"/>
            </p:cNvSpPr>
            <p:nvPr/>
          </p:nvSpPr>
          <p:spPr bwMode="auto">
            <a:xfrm>
              <a:off x="826" y="2414"/>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5" name="Line 35">
              <a:extLst>
                <a:ext uri="{FF2B5EF4-FFF2-40B4-BE49-F238E27FC236}">
                  <a16:creationId xmlns:a16="http://schemas.microsoft.com/office/drawing/2014/main" id="{C2EADD73-2706-D646-8BC2-D9533309E08B}"/>
                </a:ext>
              </a:extLst>
            </p:cNvPr>
            <p:cNvSpPr>
              <a:spLocks noChangeShapeType="1"/>
            </p:cNvSpPr>
            <p:nvPr/>
          </p:nvSpPr>
          <p:spPr bwMode="auto">
            <a:xfrm>
              <a:off x="864" y="2411"/>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16" name="Line 36">
              <a:extLst>
                <a:ext uri="{FF2B5EF4-FFF2-40B4-BE49-F238E27FC236}">
                  <a16:creationId xmlns:a16="http://schemas.microsoft.com/office/drawing/2014/main" id="{403FDD2D-51FA-D34E-93A5-131DF709FAAF}"/>
                </a:ext>
              </a:extLst>
            </p:cNvPr>
            <p:cNvSpPr>
              <a:spLocks noChangeShapeType="1"/>
            </p:cNvSpPr>
            <p:nvPr/>
          </p:nvSpPr>
          <p:spPr bwMode="auto">
            <a:xfrm flipV="1">
              <a:off x="1578" y="1448"/>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7" name="Line 37">
              <a:extLst>
                <a:ext uri="{FF2B5EF4-FFF2-40B4-BE49-F238E27FC236}">
                  <a16:creationId xmlns:a16="http://schemas.microsoft.com/office/drawing/2014/main" id="{A49E5BFF-9559-5945-85FC-169A06B0F10A}"/>
                </a:ext>
              </a:extLst>
            </p:cNvPr>
            <p:cNvSpPr>
              <a:spLocks noChangeShapeType="1"/>
            </p:cNvSpPr>
            <p:nvPr/>
          </p:nvSpPr>
          <p:spPr bwMode="auto">
            <a:xfrm flipV="1">
              <a:off x="1584" y="2442"/>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8" name="Line 38">
              <a:extLst>
                <a:ext uri="{FF2B5EF4-FFF2-40B4-BE49-F238E27FC236}">
                  <a16:creationId xmlns:a16="http://schemas.microsoft.com/office/drawing/2014/main" id="{C91000CA-03F3-5D44-9B62-31C288442A4C}"/>
                </a:ext>
              </a:extLst>
            </p:cNvPr>
            <p:cNvSpPr>
              <a:spLocks noChangeShapeType="1"/>
            </p:cNvSpPr>
            <p:nvPr/>
          </p:nvSpPr>
          <p:spPr bwMode="auto">
            <a:xfrm flipV="1">
              <a:off x="444" y="1641"/>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9" name="Line 39">
              <a:extLst>
                <a:ext uri="{FF2B5EF4-FFF2-40B4-BE49-F238E27FC236}">
                  <a16:creationId xmlns:a16="http://schemas.microsoft.com/office/drawing/2014/main" id="{54A1297F-F8F3-484E-BF9D-7041CD16B667}"/>
                </a:ext>
              </a:extLst>
            </p:cNvPr>
            <p:cNvSpPr>
              <a:spLocks noChangeShapeType="1"/>
            </p:cNvSpPr>
            <p:nvPr/>
          </p:nvSpPr>
          <p:spPr bwMode="auto">
            <a:xfrm flipV="1">
              <a:off x="450" y="2624"/>
              <a:ext cx="158" cy="914"/>
            </a:xfrm>
            <a:prstGeom prst="line">
              <a:avLst/>
            </a:prstGeom>
            <a:noFill/>
            <a:ln w="952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0" name="Line 40">
              <a:extLst>
                <a:ext uri="{FF2B5EF4-FFF2-40B4-BE49-F238E27FC236}">
                  <a16:creationId xmlns:a16="http://schemas.microsoft.com/office/drawing/2014/main" id="{81C97C50-13B1-B94B-ADBF-0C1079BD26E4}"/>
                </a:ext>
              </a:extLst>
            </p:cNvPr>
            <p:cNvSpPr>
              <a:spLocks noChangeShapeType="1"/>
            </p:cNvSpPr>
            <p:nvPr/>
          </p:nvSpPr>
          <p:spPr bwMode="auto">
            <a:xfrm>
              <a:off x="611" y="2609"/>
              <a:ext cx="1822" cy="0"/>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1">
              <a:extLst>
                <a:ext uri="{FF2B5EF4-FFF2-40B4-BE49-F238E27FC236}">
                  <a16:creationId xmlns:a16="http://schemas.microsoft.com/office/drawing/2014/main" id="{66CD0AA6-04A3-A345-8E9F-7F9A3F85DE06}"/>
                </a:ext>
              </a:extLst>
            </p:cNvPr>
            <p:cNvSpPr>
              <a:spLocks noChangeShapeType="1"/>
            </p:cNvSpPr>
            <p:nvPr/>
          </p:nvSpPr>
          <p:spPr bwMode="auto">
            <a:xfrm>
              <a:off x="657" y="2605"/>
              <a:ext cx="847" cy="0"/>
            </a:xfrm>
            <a:prstGeom prst="line">
              <a:avLst/>
            </a:prstGeom>
            <a:noFill/>
            <a:ln w="12700">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lstStyle/>
            <a:p>
              <a:endParaRPr lang="zh-CN" altLang="en-US"/>
            </a:p>
          </p:txBody>
        </p:sp>
        <p:sp>
          <p:nvSpPr>
            <p:cNvPr id="22" name="Line 42">
              <a:extLst>
                <a:ext uri="{FF2B5EF4-FFF2-40B4-BE49-F238E27FC236}">
                  <a16:creationId xmlns:a16="http://schemas.microsoft.com/office/drawing/2014/main" id="{5592C026-3D2E-FD4C-9FE3-8BB085EA8DF0}"/>
                </a:ext>
              </a:extLst>
            </p:cNvPr>
            <p:cNvSpPr>
              <a:spLocks noChangeShapeType="1"/>
            </p:cNvSpPr>
            <p:nvPr/>
          </p:nvSpPr>
          <p:spPr bwMode="auto">
            <a:xfrm flipV="1">
              <a:off x="1360" y="1648"/>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3" name="Line 43">
              <a:extLst>
                <a:ext uri="{FF2B5EF4-FFF2-40B4-BE49-F238E27FC236}">
                  <a16:creationId xmlns:a16="http://schemas.microsoft.com/office/drawing/2014/main" id="{BA71FF72-B8F7-4F4F-BAAF-2EDE59C05825}"/>
                </a:ext>
              </a:extLst>
            </p:cNvPr>
            <p:cNvSpPr>
              <a:spLocks noChangeShapeType="1"/>
            </p:cNvSpPr>
            <p:nvPr/>
          </p:nvSpPr>
          <p:spPr bwMode="auto">
            <a:xfrm flipV="1">
              <a:off x="1362" y="2622"/>
              <a:ext cx="158" cy="914"/>
            </a:xfrm>
            <a:prstGeom prst="line">
              <a:avLst/>
            </a:prstGeom>
            <a:noFill/>
            <a:ln w="15875">
              <a:solidFill>
                <a:srgbClr val="FF0000"/>
              </a:solidFill>
              <a:round/>
              <a:headEnd type="none" w="lg" len="lg"/>
              <a:tailEnd type="none" w="lg" len="lg"/>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24" name="Group 44">
              <a:extLst>
                <a:ext uri="{FF2B5EF4-FFF2-40B4-BE49-F238E27FC236}">
                  <a16:creationId xmlns:a16="http://schemas.microsoft.com/office/drawing/2014/main" id="{0112D878-BDBA-8F4C-943F-763E979029E8}"/>
                </a:ext>
              </a:extLst>
            </p:cNvPr>
            <p:cNvGrpSpPr>
              <a:grpSpLocks/>
            </p:cNvGrpSpPr>
            <p:nvPr/>
          </p:nvGrpSpPr>
          <p:grpSpPr bwMode="auto">
            <a:xfrm>
              <a:off x="489" y="2798"/>
              <a:ext cx="606" cy="687"/>
              <a:chOff x="703" y="2610"/>
              <a:chExt cx="606" cy="687"/>
            </a:xfrm>
          </p:grpSpPr>
          <p:sp>
            <p:nvSpPr>
              <p:cNvPr id="63" name="Text Box 45">
                <a:extLst>
                  <a:ext uri="{FF2B5EF4-FFF2-40B4-BE49-F238E27FC236}">
                    <a16:creationId xmlns:a16="http://schemas.microsoft.com/office/drawing/2014/main" id="{F9185699-7DE1-1E47-B964-BDC2A5196DA2}"/>
                  </a:ext>
                </a:extLst>
              </p:cNvPr>
              <p:cNvSpPr txBox="1">
                <a:spLocks noChangeArrowheads="1"/>
              </p:cNvSpPr>
              <p:nvPr/>
            </p:nvSpPr>
            <p:spPr bwMode="auto">
              <a:xfrm>
                <a:off x="703" y="3060"/>
                <a:ext cx="120" cy="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a</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64" name="Text Box 46">
                <a:extLst>
                  <a:ext uri="{FF2B5EF4-FFF2-40B4-BE49-F238E27FC236}">
                    <a16:creationId xmlns:a16="http://schemas.microsoft.com/office/drawing/2014/main" id="{C3B2DCB0-B598-0848-AD6C-87101A2BC1FA}"/>
                  </a:ext>
                </a:extLst>
              </p:cNvPr>
              <p:cNvSpPr txBox="1">
                <a:spLocks noChangeArrowheads="1"/>
              </p:cNvSpPr>
              <p:nvPr/>
            </p:nvSpPr>
            <p:spPr bwMode="auto">
              <a:xfrm>
                <a:off x="850" y="2610"/>
                <a:ext cx="126" cy="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c</a:t>
                </a:r>
                <a:r>
                  <a:rPr lang="en-US" altLang="zh-CN" sz="2400" b="1">
                    <a:latin typeface="Times New Roman" panose="02020603050405020304" pitchFamily="18" charset="0"/>
                  </a:rPr>
                  <a:t>  </a:t>
                </a:r>
                <a:endParaRPr lang="en-US" altLang="zh-CN" sz="2400">
                  <a:latin typeface="Tahoma" panose="020B0604030504040204" pitchFamily="34" charset="0"/>
                </a:endParaRPr>
              </a:p>
            </p:txBody>
          </p:sp>
          <p:sp>
            <p:nvSpPr>
              <p:cNvPr id="65" name="Text Box 47">
                <a:extLst>
                  <a:ext uri="{FF2B5EF4-FFF2-40B4-BE49-F238E27FC236}">
                    <a16:creationId xmlns:a16="http://schemas.microsoft.com/office/drawing/2014/main" id="{0C7FA1AE-2A04-0140-8803-A2EA2FFD7808}"/>
                  </a:ext>
                </a:extLst>
              </p:cNvPr>
              <p:cNvSpPr txBox="1">
                <a:spLocks noChangeArrowheads="1"/>
              </p:cNvSpPr>
              <p:nvPr/>
            </p:nvSpPr>
            <p:spPr bwMode="auto">
              <a:xfrm>
                <a:off x="1214" y="2994"/>
                <a:ext cx="95" cy="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b</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66" name="Text Box 48">
                <a:extLst>
                  <a:ext uri="{FF2B5EF4-FFF2-40B4-BE49-F238E27FC236}">
                    <a16:creationId xmlns:a16="http://schemas.microsoft.com/office/drawing/2014/main" id="{0E1F825D-A85D-DE48-995B-0DD73F46E097}"/>
                  </a:ext>
                </a:extLst>
              </p:cNvPr>
              <p:cNvSpPr txBox="1">
                <a:spLocks noChangeArrowheads="1"/>
              </p:cNvSpPr>
              <p:nvPr/>
            </p:nvSpPr>
            <p:spPr bwMode="auto">
              <a:xfrm>
                <a:off x="995" y="3009"/>
                <a:ext cx="17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Gulim" panose="020B0600000101010101" pitchFamily="34" charset="-127"/>
                    <a:ea typeface="Gulim" panose="020B0600000101010101" pitchFamily="34" charset="-127"/>
                  </a:rPr>
                  <a:t>α</a:t>
                </a:r>
                <a:endParaRPr lang="en-US" altLang="zh-CN" sz="2000" i="1">
                  <a:latin typeface="Gulim" panose="020B0600000101010101" pitchFamily="34" charset="-127"/>
                  <a:ea typeface="Gulim" panose="020B0600000101010101" pitchFamily="34" charset="-127"/>
                </a:endParaRPr>
              </a:p>
            </p:txBody>
          </p:sp>
          <p:sp>
            <p:nvSpPr>
              <p:cNvPr id="67" name="Text Box 49">
                <a:extLst>
                  <a:ext uri="{FF2B5EF4-FFF2-40B4-BE49-F238E27FC236}">
                    <a16:creationId xmlns:a16="http://schemas.microsoft.com/office/drawing/2014/main" id="{AC3335D6-1F25-D240-A75A-DC6E86272750}"/>
                  </a:ext>
                </a:extLst>
              </p:cNvPr>
              <p:cNvSpPr txBox="1">
                <a:spLocks noChangeArrowheads="1"/>
              </p:cNvSpPr>
              <p:nvPr/>
            </p:nvSpPr>
            <p:spPr bwMode="auto">
              <a:xfrm>
                <a:off x="762" y="2948"/>
                <a:ext cx="12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Times New Roman" panose="02020603050405020304" pitchFamily="18" charset="0"/>
                    <a:cs typeface="Arial" panose="020B0604020202020204" pitchFamily="34" charset="0"/>
                  </a:rPr>
                  <a:t>β</a:t>
                </a:r>
              </a:p>
            </p:txBody>
          </p:sp>
          <p:sp>
            <p:nvSpPr>
              <p:cNvPr id="68" name="Text Box 50">
                <a:extLst>
                  <a:ext uri="{FF2B5EF4-FFF2-40B4-BE49-F238E27FC236}">
                    <a16:creationId xmlns:a16="http://schemas.microsoft.com/office/drawing/2014/main" id="{C77C93E5-B847-504D-B10A-E476E44D8017}"/>
                  </a:ext>
                </a:extLst>
              </p:cNvPr>
              <p:cNvSpPr txBox="1">
                <a:spLocks noChangeArrowheads="1"/>
              </p:cNvSpPr>
              <p:nvPr/>
            </p:nvSpPr>
            <p:spPr bwMode="auto">
              <a:xfrm>
                <a:off x="918" y="3177"/>
                <a:ext cx="163" cy="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1">
                    <a:latin typeface="Times New Roman" panose="02020603050405020304" pitchFamily="18" charset="0"/>
                  </a:rPr>
                  <a:t>γ</a:t>
                </a:r>
              </a:p>
            </p:txBody>
          </p:sp>
          <p:sp>
            <p:nvSpPr>
              <p:cNvPr id="69" name="Arc 51">
                <a:extLst>
                  <a:ext uri="{FF2B5EF4-FFF2-40B4-BE49-F238E27FC236}">
                    <a16:creationId xmlns:a16="http://schemas.microsoft.com/office/drawing/2014/main" id="{9B4FED98-749C-1647-B13C-01568933C664}"/>
                  </a:ext>
                </a:extLst>
              </p:cNvPr>
              <p:cNvSpPr>
                <a:spLocks/>
              </p:cNvSpPr>
              <p:nvPr/>
            </p:nvSpPr>
            <p:spPr bwMode="auto">
              <a:xfrm>
                <a:off x="879" y="3121"/>
                <a:ext cx="109" cy="82"/>
              </a:xfrm>
              <a:custGeom>
                <a:avLst/>
                <a:gdLst>
                  <a:gd name="T0" fmla="*/ 14 w 21600"/>
                  <a:gd name="T1" fmla="*/ 0 h 21415"/>
                  <a:gd name="T2" fmla="*/ 109 w 21600"/>
                  <a:gd name="T3" fmla="*/ 82 h 21415"/>
                  <a:gd name="T4" fmla="*/ 0 w 21600"/>
                  <a:gd name="T5" fmla="*/ 82 h 21415"/>
                  <a:gd name="T6" fmla="*/ 0 60000 65536"/>
                  <a:gd name="T7" fmla="*/ 0 60000 65536"/>
                  <a:gd name="T8" fmla="*/ 0 60000 65536"/>
                  <a:gd name="T9" fmla="*/ 0 w 21600"/>
                  <a:gd name="T10" fmla="*/ 0 h 21415"/>
                  <a:gd name="T11" fmla="*/ 21600 w 21600"/>
                  <a:gd name="T12" fmla="*/ 21415 h 21415"/>
                </a:gdLst>
                <a:ahLst/>
                <a:cxnLst>
                  <a:cxn ang="T6">
                    <a:pos x="T0" y="T1"/>
                  </a:cxn>
                  <a:cxn ang="T7">
                    <a:pos x="T2" y="T3"/>
                  </a:cxn>
                  <a:cxn ang="T8">
                    <a:pos x="T4" y="T5"/>
                  </a:cxn>
                </a:cxnLst>
                <a:rect l="T9" t="T10" r="T11" b="T12"/>
                <a:pathLst>
                  <a:path w="21600" h="21415" fill="none" extrusionOk="0">
                    <a:moveTo>
                      <a:pt x="2820" y="0"/>
                    </a:moveTo>
                    <a:cubicBezTo>
                      <a:pt x="13567" y="1415"/>
                      <a:pt x="21600" y="10576"/>
                      <a:pt x="21600" y="21415"/>
                    </a:cubicBezTo>
                  </a:path>
                  <a:path w="21600" h="21415" stroke="0" extrusionOk="0">
                    <a:moveTo>
                      <a:pt x="2820" y="0"/>
                    </a:moveTo>
                    <a:cubicBezTo>
                      <a:pt x="13567" y="1415"/>
                      <a:pt x="21600" y="10576"/>
                      <a:pt x="21600" y="21415"/>
                    </a:cubicBezTo>
                    <a:lnTo>
                      <a:pt x="0" y="21415"/>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0" name="Arc 52">
                <a:extLst>
                  <a:ext uri="{FF2B5EF4-FFF2-40B4-BE49-F238E27FC236}">
                    <a16:creationId xmlns:a16="http://schemas.microsoft.com/office/drawing/2014/main" id="{286EF1A8-28FE-0241-89F1-F678BDF938A3}"/>
                  </a:ext>
                </a:extLst>
              </p:cNvPr>
              <p:cNvSpPr>
                <a:spLocks/>
              </p:cNvSpPr>
              <p:nvPr/>
            </p:nvSpPr>
            <p:spPr bwMode="auto">
              <a:xfrm rot="1200000" flipH="1" flipV="1">
                <a:off x="770" y="3136"/>
                <a:ext cx="217" cy="119"/>
              </a:xfrm>
              <a:custGeom>
                <a:avLst/>
                <a:gdLst>
                  <a:gd name="T0" fmla="*/ 0 w 20775"/>
                  <a:gd name="T1" fmla="*/ 85 h 20804"/>
                  <a:gd name="T2" fmla="*/ 156 w 20775"/>
                  <a:gd name="T3" fmla="*/ 0 h 20804"/>
                  <a:gd name="T4" fmla="*/ 217 w 20775"/>
                  <a:gd name="T5" fmla="*/ 119 h 20804"/>
                  <a:gd name="T6" fmla="*/ 0 60000 65536"/>
                  <a:gd name="T7" fmla="*/ 0 60000 65536"/>
                  <a:gd name="T8" fmla="*/ 0 60000 65536"/>
                  <a:gd name="T9" fmla="*/ 0 w 20775"/>
                  <a:gd name="T10" fmla="*/ 0 h 20804"/>
                  <a:gd name="T11" fmla="*/ 20775 w 20775"/>
                  <a:gd name="T12" fmla="*/ 20804 h 20804"/>
                </a:gdLst>
                <a:ahLst/>
                <a:cxnLst>
                  <a:cxn ang="T6">
                    <a:pos x="T0" y="T1"/>
                  </a:cxn>
                  <a:cxn ang="T7">
                    <a:pos x="T2" y="T3"/>
                  </a:cxn>
                  <a:cxn ang="T8">
                    <a:pos x="T4" y="T5"/>
                  </a:cxn>
                </a:cxnLst>
                <a:rect l="T9" t="T10" r="T11" b="T12"/>
                <a:pathLst>
                  <a:path w="20775" h="20804" fill="none" extrusionOk="0">
                    <a:moveTo>
                      <a:pt x="0" y="14891"/>
                    </a:moveTo>
                    <a:cubicBezTo>
                      <a:pt x="2057" y="7661"/>
                      <a:pt x="7726" y="2020"/>
                      <a:pt x="14966" y="-1"/>
                    </a:cubicBezTo>
                  </a:path>
                  <a:path w="20775" h="20804" stroke="0" extrusionOk="0">
                    <a:moveTo>
                      <a:pt x="0" y="14891"/>
                    </a:moveTo>
                    <a:cubicBezTo>
                      <a:pt x="2057" y="7661"/>
                      <a:pt x="7726" y="2020"/>
                      <a:pt x="14966" y="-1"/>
                    </a:cubicBezTo>
                    <a:lnTo>
                      <a:pt x="20775" y="20804"/>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Arc 53">
                <a:extLst>
                  <a:ext uri="{FF2B5EF4-FFF2-40B4-BE49-F238E27FC236}">
                    <a16:creationId xmlns:a16="http://schemas.microsoft.com/office/drawing/2014/main" id="{A09998B5-D518-CE49-BC9F-2AF13EE7DD2B}"/>
                  </a:ext>
                </a:extLst>
              </p:cNvPr>
              <p:cNvSpPr>
                <a:spLocks/>
              </p:cNvSpPr>
              <p:nvPr/>
            </p:nvSpPr>
            <p:spPr bwMode="auto">
              <a:xfrm flipH="1">
                <a:off x="812" y="3121"/>
                <a:ext cx="90" cy="110"/>
              </a:xfrm>
              <a:custGeom>
                <a:avLst/>
                <a:gdLst>
                  <a:gd name="T0" fmla="*/ 11 w 21600"/>
                  <a:gd name="T1" fmla="*/ 0 h 24003"/>
                  <a:gd name="T2" fmla="*/ 89 w 21600"/>
                  <a:gd name="T3" fmla="*/ 110 h 24003"/>
                  <a:gd name="T4" fmla="*/ 0 w 21600"/>
                  <a:gd name="T5" fmla="*/ 98 h 24003"/>
                  <a:gd name="T6" fmla="*/ 0 60000 65536"/>
                  <a:gd name="T7" fmla="*/ 0 60000 65536"/>
                  <a:gd name="T8" fmla="*/ 0 60000 65536"/>
                  <a:gd name="T9" fmla="*/ 0 w 21600"/>
                  <a:gd name="T10" fmla="*/ 0 h 24003"/>
                  <a:gd name="T11" fmla="*/ 21600 w 21600"/>
                  <a:gd name="T12" fmla="*/ 24003 h 24003"/>
                </a:gdLst>
                <a:ahLst/>
                <a:cxnLst>
                  <a:cxn ang="T6">
                    <a:pos x="T0" y="T1"/>
                  </a:cxn>
                  <a:cxn ang="T7">
                    <a:pos x="T2" y="T3"/>
                  </a:cxn>
                  <a:cxn ang="T8">
                    <a:pos x="T4" y="T5"/>
                  </a:cxn>
                </a:cxnLst>
                <a:rect l="T9" t="T10" r="T11" b="T12"/>
                <a:pathLst>
                  <a:path w="21600" h="24003" fill="none" extrusionOk="0">
                    <a:moveTo>
                      <a:pt x="2549" y="-1"/>
                    </a:moveTo>
                    <a:cubicBezTo>
                      <a:pt x="13415" y="1291"/>
                      <a:pt x="21600" y="10505"/>
                      <a:pt x="21600" y="21449"/>
                    </a:cubicBezTo>
                    <a:cubicBezTo>
                      <a:pt x="21600" y="22302"/>
                      <a:pt x="21549" y="23155"/>
                      <a:pt x="21448" y="24003"/>
                    </a:cubicBezTo>
                  </a:path>
                  <a:path w="21600" h="24003" stroke="0" extrusionOk="0">
                    <a:moveTo>
                      <a:pt x="2549" y="-1"/>
                    </a:moveTo>
                    <a:cubicBezTo>
                      <a:pt x="13415" y="1291"/>
                      <a:pt x="21600" y="10505"/>
                      <a:pt x="21600" y="21449"/>
                    </a:cubicBezTo>
                    <a:cubicBezTo>
                      <a:pt x="21600" y="22302"/>
                      <a:pt x="21549" y="23155"/>
                      <a:pt x="21448" y="24003"/>
                    </a:cubicBezTo>
                    <a:lnTo>
                      <a:pt x="0" y="21449"/>
                    </a:lnTo>
                    <a:close/>
                  </a:path>
                </a:pathLst>
              </a:custGeom>
              <a:noFill/>
              <a:ln w="9525">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25" name="Line 54">
              <a:extLst>
                <a:ext uri="{FF2B5EF4-FFF2-40B4-BE49-F238E27FC236}">
                  <a16:creationId xmlns:a16="http://schemas.microsoft.com/office/drawing/2014/main" id="{FB13DA64-6029-1B4D-AF00-02CEFF98E29D}"/>
                </a:ext>
              </a:extLst>
            </p:cNvPr>
            <p:cNvSpPr>
              <a:spLocks noChangeShapeType="1"/>
            </p:cNvSpPr>
            <p:nvPr/>
          </p:nvSpPr>
          <p:spPr bwMode="auto">
            <a:xfrm>
              <a:off x="782" y="1644"/>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6" name="Line 55">
              <a:extLst>
                <a:ext uri="{FF2B5EF4-FFF2-40B4-BE49-F238E27FC236}">
                  <a16:creationId xmlns:a16="http://schemas.microsoft.com/office/drawing/2014/main" id="{730E9281-CD2B-8242-8E8E-DEE38BFBB84F}"/>
                </a:ext>
              </a:extLst>
            </p:cNvPr>
            <p:cNvSpPr>
              <a:spLocks noChangeShapeType="1"/>
            </p:cNvSpPr>
            <p:nvPr/>
          </p:nvSpPr>
          <p:spPr bwMode="auto">
            <a:xfrm flipV="1">
              <a:off x="779" y="1049"/>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7" name="Line 56">
              <a:extLst>
                <a:ext uri="{FF2B5EF4-FFF2-40B4-BE49-F238E27FC236}">
                  <a16:creationId xmlns:a16="http://schemas.microsoft.com/office/drawing/2014/main" id="{962CB04B-B2AF-EB41-BF7F-7F7A91772DF0}"/>
                </a:ext>
              </a:extLst>
            </p:cNvPr>
            <p:cNvSpPr>
              <a:spLocks noChangeShapeType="1"/>
            </p:cNvSpPr>
            <p:nvPr/>
          </p:nvSpPr>
          <p:spPr bwMode="auto">
            <a:xfrm flipV="1">
              <a:off x="2269" y="1644"/>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8" name="Line 57">
              <a:extLst>
                <a:ext uri="{FF2B5EF4-FFF2-40B4-BE49-F238E27FC236}">
                  <a16:creationId xmlns:a16="http://schemas.microsoft.com/office/drawing/2014/main" id="{6A4339C3-28F4-8F4B-956D-0374E4CAA704}"/>
                </a:ext>
              </a:extLst>
            </p:cNvPr>
            <p:cNvSpPr>
              <a:spLocks noChangeShapeType="1"/>
            </p:cNvSpPr>
            <p:nvPr/>
          </p:nvSpPr>
          <p:spPr bwMode="auto">
            <a:xfrm>
              <a:off x="1422" y="1056"/>
              <a:ext cx="182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9" name="Line 58">
              <a:extLst>
                <a:ext uri="{FF2B5EF4-FFF2-40B4-BE49-F238E27FC236}">
                  <a16:creationId xmlns:a16="http://schemas.microsoft.com/office/drawing/2014/main" id="{635DD3BA-3211-3540-8313-E4D9765A7CC9}"/>
                </a:ext>
              </a:extLst>
            </p:cNvPr>
            <p:cNvSpPr>
              <a:spLocks noChangeShapeType="1"/>
            </p:cNvSpPr>
            <p:nvPr/>
          </p:nvSpPr>
          <p:spPr bwMode="auto">
            <a:xfrm>
              <a:off x="1095" y="2998"/>
              <a:ext cx="1821"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0" name="Line 59">
              <a:extLst>
                <a:ext uri="{FF2B5EF4-FFF2-40B4-BE49-F238E27FC236}">
                  <a16:creationId xmlns:a16="http://schemas.microsoft.com/office/drawing/2014/main" id="{10DD6223-2111-C043-9288-774E7F3826E7}"/>
                </a:ext>
              </a:extLst>
            </p:cNvPr>
            <p:cNvSpPr>
              <a:spLocks noChangeShapeType="1"/>
            </p:cNvSpPr>
            <p:nvPr/>
          </p:nvSpPr>
          <p:spPr bwMode="auto">
            <a:xfrm flipV="1">
              <a:off x="2605" y="1052"/>
              <a:ext cx="644"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1" name="Line 60">
              <a:extLst>
                <a:ext uri="{FF2B5EF4-FFF2-40B4-BE49-F238E27FC236}">
                  <a16:creationId xmlns:a16="http://schemas.microsoft.com/office/drawing/2014/main" id="{538F26FA-60E9-3E4C-9601-0E31E2841C4D}"/>
                </a:ext>
              </a:extLst>
            </p:cNvPr>
            <p:cNvSpPr>
              <a:spLocks noChangeShapeType="1"/>
            </p:cNvSpPr>
            <p:nvPr/>
          </p:nvSpPr>
          <p:spPr bwMode="auto">
            <a:xfrm flipV="1">
              <a:off x="447" y="2994"/>
              <a:ext cx="644"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2" name="Line 61">
              <a:extLst>
                <a:ext uri="{FF2B5EF4-FFF2-40B4-BE49-F238E27FC236}">
                  <a16:creationId xmlns:a16="http://schemas.microsoft.com/office/drawing/2014/main" id="{66333C26-4313-DC46-9823-8A5539432AEB}"/>
                </a:ext>
              </a:extLst>
            </p:cNvPr>
            <p:cNvSpPr>
              <a:spLocks noChangeShapeType="1"/>
            </p:cNvSpPr>
            <p:nvPr/>
          </p:nvSpPr>
          <p:spPr bwMode="auto">
            <a:xfrm flipV="1">
              <a:off x="2917" y="1056"/>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3" name="Line 62">
              <a:extLst>
                <a:ext uri="{FF2B5EF4-FFF2-40B4-BE49-F238E27FC236}">
                  <a16:creationId xmlns:a16="http://schemas.microsoft.com/office/drawing/2014/main" id="{2BE1278F-328A-594F-AD17-47FF03828F78}"/>
                </a:ext>
              </a:extLst>
            </p:cNvPr>
            <p:cNvSpPr>
              <a:spLocks noChangeShapeType="1"/>
            </p:cNvSpPr>
            <p:nvPr/>
          </p:nvSpPr>
          <p:spPr bwMode="auto">
            <a:xfrm flipV="1">
              <a:off x="1087" y="1056"/>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4" name="Line 63">
              <a:extLst>
                <a:ext uri="{FF2B5EF4-FFF2-40B4-BE49-F238E27FC236}">
                  <a16:creationId xmlns:a16="http://schemas.microsoft.com/office/drawing/2014/main" id="{096437F8-785B-A242-AB10-F636CD6BE1BF}"/>
                </a:ext>
              </a:extLst>
            </p:cNvPr>
            <p:cNvSpPr>
              <a:spLocks noChangeShapeType="1"/>
            </p:cNvSpPr>
            <p:nvPr/>
          </p:nvSpPr>
          <p:spPr bwMode="auto">
            <a:xfrm flipV="1">
              <a:off x="2015" y="1057"/>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5" name="Line 64">
              <a:extLst>
                <a:ext uri="{FF2B5EF4-FFF2-40B4-BE49-F238E27FC236}">
                  <a16:creationId xmlns:a16="http://schemas.microsoft.com/office/drawing/2014/main" id="{1657286F-917A-E141-AA08-ED1137949430}"/>
                </a:ext>
              </a:extLst>
            </p:cNvPr>
            <p:cNvSpPr>
              <a:spLocks noChangeShapeType="1"/>
            </p:cNvSpPr>
            <p:nvPr/>
          </p:nvSpPr>
          <p:spPr bwMode="auto">
            <a:xfrm flipV="1">
              <a:off x="1702" y="1052"/>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6" name="Line 65">
              <a:extLst>
                <a:ext uri="{FF2B5EF4-FFF2-40B4-BE49-F238E27FC236}">
                  <a16:creationId xmlns:a16="http://schemas.microsoft.com/office/drawing/2014/main" id="{74B7D5E5-2383-E848-8C81-C19BD0771458}"/>
                </a:ext>
              </a:extLst>
            </p:cNvPr>
            <p:cNvSpPr>
              <a:spLocks noChangeShapeType="1"/>
            </p:cNvSpPr>
            <p:nvPr/>
          </p:nvSpPr>
          <p:spPr bwMode="auto">
            <a:xfrm flipV="1">
              <a:off x="2272" y="2989"/>
              <a:ext cx="644"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7" name="Line 66">
              <a:extLst>
                <a:ext uri="{FF2B5EF4-FFF2-40B4-BE49-F238E27FC236}">
                  <a16:creationId xmlns:a16="http://schemas.microsoft.com/office/drawing/2014/main" id="{8EAB4A3B-4E6A-C249-976F-A84D91E57740}"/>
                </a:ext>
              </a:extLst>
            </p:cNvPr>
            <p:cNvSpPr>
              <a:spLocks noChangeShapeType="1"/>
            </p:cNvSpPr>
            <p:nvPr/>
          </p:nvSpPr>
          <p:spPr bwMode="auto">
            <a:xfrm>
              <a:off x="994" y="1440"/>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8" name="Line 67">
              <a:extLst>
                <a:ext uri="{FF2B5EF4-FFF2-40B4-BE49-F238E27FC236}">
                  <a16:creationId xmlns:a16="http://schemas.microsoft.com/office/drawing/2014/main" id="{76FC5EA9-2E29-DA48-8280-101429415E9D}"/>
                </a:ext>
              </a:extLst>
            </p:cNvPr>
            <p:cNvSpPr>
              <a:spLocks noChangeShapeType="1"/>
            </p:cNvSpPr>
            <p:nvPr/>
          </p:nvSpPr>
          <p:spPr bwMode="auto">
            <a:xfrm>
              <a:off x="1201" y="1245"/>
              <a:ext cx="18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39" name="Line 68">
              <a:extLst>
                <a:ext uri="{FF2B5EF4-FFF2-40B4-BE49-F238E27FC236}">
                  <a16:creationId xmlns:a16="http://schemas.microsoft.com/office/drawing/2014/main" id="{59224ADD-B3F8-794E-B2A8-4601D742ACB1}"/>
                </a:ext>
              </a:extLst>
            </p:cNvPr>
            <p:cNvSpPr>
              <a:spLocks noChangeShapeType="1"/>
            </p:cNvSpPr>
            <p:nvPr/>
          </p:nvSpPr>
          <p:spPr bwMode="auto">
            <a:xfrm>
              <a:off x="1255" y="2026"/>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0" name="Line 69">
              <a:extLst>
                <a:ext uri="{FF2B5EF4-FFF2-40B4-BE49-F238E27FC236}">
                  <a16:creationId xmlns:a16="http://schemas.microsoft.com/office/drawing/2014/main" id="{5059D64D-9095-F04C-8365-C43623AB1ED7}"/>
                </a:ext>
              </a:extLst>
            </p:cNvPr>
            <p:cNvSpPr>
              <a:spLocks noChangeShapeType="1"/>
            </p:cNvSpPr>
            <p:nvPr/>
          </p:nvSpPr>
          <p:spPr bwMode="auto">
            <a:xfrm flipV="1">
              <a:off x="610" y="2015"/>
              <a:ext cx="645"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1" name="Line 70">
              <a:extLst>
                <a:ext uri="{FF2B5EF4-FFF2-40B4-BE49-F238E27FC236}">
                  <a16:creationId xmlns:a16="http://schemas.microsoft.com/office/drawing/2014/main" id="{6BDBBA76-065E-A947-B673-A80F7E51607D}"/>
                </a:ext>
              </a:extLst>
            </p:cNvPr>
            <p:cNvSpPr>
              <a:spLocks noChangeShapeType="1"/>
            </p:cNvSpPr>
            <p:nvPr/>
          </p:nvSpPr>
          <p:spPr bwMode="auto">
            <a:xfrm flipV="1">
              <a:off x="2440" y="2023"/>
              <a:ext cx="645" cy="5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2" name="Line 71">
              <a:extLst>
                <a:ext uri="{FF2B5EF4-FFF2-40B4-BE49-F238E27FC236}">
                  <a16:creationId xmlns:a16="http://schemas.microsoft.com/office/drawing/2014/main" id="{AA4E1622-EA9D-5E42-99FE-087CDFA9B9F5}"/>
                </a:ext>
              </a:extLst>
            </p:cNvPr>
            <p:cNvSpPr>
              <a:spLocks noChangeShapeType="1"/>
            </p:cNvSpPr>
            <p:nvPr/>
          </p:nvSpPr>
          <p:spPr bwMode="auto">
            <a:xfrm flipV="1">
              <a:off x="1530" y="2023"/>
              <a:ext cx="645" cy="583"/>
            </a:xfrm>
            <a:prstGeom prst="line">
              <a:avLst/>
            </a:prstGeom>
            <a:noFill/>
            <a:ln w="9525">
              <a:solidFill>
                <a:schemeClr val="tx1"/>
              </a:solidFill>
              <a:prstDash val="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3" name="Line 72">
              <a:extLst>
                <a:ext uri="{FF2B5EF4-FFF2-40B4-BE49-F238E27FC236}">
                  <a16:creationId xmlns:a16="http://schemas.microsoft.com/office/drawing/2014/main" id="{CD2C1714-B361-9F46-AE6E-5E8D184F7504}"/>
                </a:ext>
              </a:extLst>
            </p:cNvPr>
            <p:cNvSpPr>
              <a:spLocks noChangeShapeType="1"/>
            </p:cNvSpPr>
            <p:nvPr/>
          </p:nvSpPr>
          <p:spPr bwMode="auto">
            <a:xfrm flipV="1">
              <a:off x="1369" y="2997"/>
              <a:ext cx="645" cy="583"/>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4" name="Line 73">
              <a:extLst>
                <a:ext uri="{FF2B5EF4-FFF2-40B4-BE49-F238E27FC236}">
                  <a16:creationId xmlns:a16="http://schemas.microsoft.com/office/drawing/2014/main" id="{CFE141AD-1D54-8148-9F0E-16EACB5A6A4D}"/>
                </a:ext>
              </a:extLst>
            </p:cNvPr>
            <p:cNvSpPr>
              <a:spLocks noChangeShapeType="1"/>
            </p:cNvSpPr>
            <p:nvPr/>
          </p:nvSpPr>
          <p:spPr bwMode="auto">
            <a:xfrm flipV="1">
              <a:off x="877" y="1248"/>
              <a:ext cx="335"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5" name="Line 74">
              <a:extLst>
                <a:ext uri="{FF2B5EF4-FFF2-40B4-BE49-F238E27FC236}">
                  <a16:creationId xmlns:a16="http://schemas.microsoft.com/office/drawing/2014/main" id="{28513FDF-8F39-2444-A2AA-93A92388A4E2}"/>
                </a:ext>
              </a:extLst>
            </p:cNvPr>
            <p:cNvSpPr>
              <a:spLocks noChangeShapeType="1"/>
            </p:cNvSpPr>
            <p:nvPr/>
          </p:nvSpPr>
          <p:spPr bwMode="auto">
            <a:xfrm flipV="1">
              <a:off x="2481" y="1439"/>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 name="Line 75">
              <a:extLst>
                <a:ext uri="{FF2B5EF4-FFF2-40B4-BE49-F238E27FC236}">
                  <a16:creationId xmlns:a16="http://schemas.microsoft.com/office/drawing/2014/main" id="{5BC91B75-7284-4C41-BD25-BD1C73062BA7}"/>
                </a:ext>
              </a:extLst>
            </p:cNvPr>
            <p:cNvSpPr>
              <a:spLocks noChangeShapeType="1"/>
            </p:cNvSpPr>
            <p:nvPr/>
          </p:nvSpPr>
          <p:spPr bwMode="auto">
            <a:xfrm flipV="1">
              <a:off x="2698" y="1258"/>
              <a:ext cx="335" cy="1933"/>
            </a:xfrm>
            <a:prstGeom prst="line">
              <a:avLst/>
            </a:prstGeom>
            <a:noFill/>
            <a:ln w="9525">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7" name="Line 76">
              <a:extLst>
                <a:ext uri="{FF2B5EF4-FFF2-40B4-BE49-F238E27FC236}">
                  <a16:creationId xmlns:a16="http://schemas.microsoft.com/office/drawing/2014/main" id="{FD818DF4-7368-BF4B-A5FE-8459CA45A2F7}"/>
                </a:ext>
              </a:extLst>
            </p:cNvPr>
            <p:cNvSpPr>
              <a:spLocks noChangeShapeType="1"/>
            </p:cNvSpPr>
            <p:nvPr/>
          </p:nvSpPr>
          <p:spPr bwMode="auto">
            <a:xfrm flipV="1">
              <a:off x="1797" y="1257"/>
              <a:ext cx="334" cy="1933"/>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8" name="Line 77">
              <a:extLst>
                <a:ext uri="{FF2B5EF4-FFF2-40B4-BE49-F238E27FC236}">
                  <a16:creationId xmlns:a16="http://schemas.microsoft.com/office/drawing/2014/main" id="{AC5EE0FE-B124-504E-855C-4A10569B54F9}"/>
                </a:ext>
              </a:extLst>
            </p:cNvPr>
            <p:cNvSpPr>
              <a:spLocks noChangeShapeType="1"/>
            </p:cNvSpPr>
            <p:nvPr/>
          </p:nvSpPr>
          <p:spPr bwMode="auto">
            <a:xfrm>
              <a:off x="1044" y="2214"/>
              <a:ext cx="1821" cy="0"/>
            </a:xfrm>
            <a:prstGeom prst="line">
              <a:avLst/>
            </a:prstGeom>
            <a:noFill/>
            <a:ln w="9525">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9" name="Line 78">
              <a:extLst>
                <a:ext uri="{FF2B5EF4-FFF2-40B4-BE49-F238E27FC236}">
                  <a16:creationId xmlns:a16="http://schemas.microsoft.com/office/drawing/2014/main" id="{90EB5F04-BCBB-3441-AB94-CBB7F39E8ADE}"/>
                </a:ext>
              </a:extLst>
            </p:cNvPr>
            <p:cNvSpPr>
              <a:spLocks noChangeShapeType="1"/>
            </p:cNvSpPr>
            <p:nvPr/>
          </p:nvSpPr>
          <p:spPr bwMode="auto">
            <a:xfrm>
              <a:off x="871" y="3186"/>
              <a:ext cx="1822"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0" name="Line 79">
              <a:extLst>
                <a:ext uri="{FF2B5EF4-FFF2-40B4-BE49-F238E27FC236}">
                  <a16:creationId xmlns:a16="http://schemas.microsoft.com/office/drawing/2014/main" id="{2E98D824-12BC-7744-B7F9-BF2F1D413D96}"/>
                </a:ext>
              </a:extLst>
            </p:cNvPr>
            <p:cNvSpPr>
              <a:spLocks noChangeShapeType="1"/>
            </p:cNvSpPr>
            <p:nvPr/>
          </p:nvSpPr>
          <p:spPr bwMode="auto">
            <a:xfrm flipV="1">
              <a:off x="1743" y="2203"/>
              <a:ext cx="228" cy="206"/>
            </a:xfrm>
            <a:prstGeom prst="line">
              <a:avLst/>
            </a:prstGeom>
            <a:noFill/>
            <a:ln w="9525">
              <a:solidFill>
                <a:schemeClr val="tx1"/>
              </a:solidFill>
              <a:prstDash val="dash"/>
              <a:round/>
              <a:headEnd type="oval" w="lg" len="lg"/>
              <a:tailEnd type="oval" w="lg" len="lg"/>
            </a:ln>
            <a:extLst>
              <a:ext uri="{909E8E84-426E-40DD-AFC4-6F175D3DCCD1}">
                <a14:hiddenFill xmlns:a14="http://schemas.microsoft.com/office/drawing/2010/main">
                  <a:noFill/>
                </a14:hiddenFill>
              </a:ext>
            </a:extLst>
          </p:spPr>
          <p:txBody>
            <a:bodyPr>
              <a:spAutoFit/>
            </a:bodyPr>
            <a:lstStyle/>
            <a:p>
              <a:endParaRPr lang="zh-CN" altLang="en-US"/>
            </a:p>
          </p:txBody>
        </p:sp>
        <p:grpSp>
          <p:nvGrpSpPr>
            <p:cNvPr id="51" name="Group 80">
              <a:extLst>
                <a:ext uri="{FF2B5EF4-FFF2-40B4-BE49-F238E27FC236}">
                  <a16:creationId xmlns:a16="http://schemas.microsoft.com/office/drawing/2014/main" id="{0DDB51A3-FB6D-E441-83B2-0B925A86077D}"/>
                </a:ext>
              </a:extLst>
            </p:cNvPr>
            <p:cNvGrpSpPr>
              <a:grpSpLocks/>
            </p:cNvGrpSpPr>
            <p:nvPr/>
          </p:nvGrpSpPr>
          <p:grpSpPr bwMode="auto">
            <a:xfrm>
              <a:off x="1396" y="3405"/>
              <a:ext cx="161" cy="152"/>
              <a:chOff x="1396" y="3405"/>
              <a:chExt cx="161" cy="152"/>
            </a:xfrm>
          </p:grpSpPr>
          <p:sp>
            <p:nvSpPr>
              <p:cNvPr id="61" name="Line 81">
                <a:extLst>
                  <a:ext uri="{FF2B5EF4-FFF2-40B4-BE49-F238E27FC236}">
                    <a16:creationId xmlns:a16="http://schemas.microsoft.com/office/drawing/2014/main" id="{98BEA314-1ED8-C149-BCA3-CDB859C6D9DD}"/>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2" name="Line 82">
                <a:extLst>
                  <a:ext uri="{FF2B5EF4-FFF2-40B4-BE49-F238E27FC236}">
                    <a16:creationId xmlns:a16="http://schemas.microsoft.com/office/drawing/2014/main" id="{C14705DC-1F18-4345-8034-B515D1C3039C}"/>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2" name="Group 83">
              <a:extLst>
                <a:ext uri="{FF2B5EF4-FFF2-40B4-BE49-F238E27FC236}">
                  <a16:creationId xmlns:a16="http://schemas.microsoft.com/office/drawing/2014/main" id="{93E4EBC7-26D7-C642-9225-C32F5E0F5841}"/>
                </a:ext>
              </a:extLst>
            </p:cNvPr>
            <p:cNvGrpSpPr>
              <a:grpSpLocks/>
            </p:cNvGrpSpPr>
            <p:nvPr/>
          </p:nvGrpSpPr>
          <p:grpSpPr bwMode="auto">
            <a:xfrm>
              <a:off x="1558" y="2432"/>
              <a:ext cx="161" cy="152"/>
              <a:chOff x="1396" y="3405"/>
              <a:chExt cx="161" cy="152"/>
            </a:xfrm>
          </p:grpSpPr>
          <p:sp>
            <p:nvSpPr>
              <p:cNvPr id="59" name="Line 84">
                <a:extLst>
                  <a:ext uri="{FF2B5EF4-FFF2-40B4-BE49-F238E27FC236}">
                    <a16:creationId xmlns:a16="http://schemas.microsoft.com/office/drawing/2014/main" id="{6AAAA6AC-EB5A-2549-97BC-E97C3A77E7ED}"/>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0" name="Line 85">
                <a:extLst>
                  <a:ext uri="{FF2B5EF4-FFF2-40B4-BE49-F238E27FC236}">
                    <a16:creationId xmlns:a16="http://schemas.microsoft.com/office/drawing/2014/main" id="{CB8C2CA2-D65F-A145-A607-885D7A83C598}"/>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3" name="Group 86">
              <a:extLst>
                <a:ext uri="{FF2B5EF4-FFF2-40B4-BE49-F238E27FC236}">
                  <a16:creationId xmlns:a16="http://schemas.microsoft.com/office/drawing/2014/main" id="{13073847-3784-5944-9405-B54DC93C612B}"/>
                </a:ext>
              </a:extLst>
            </p:cNvPr>
            <p:cNvGrpSpPr>
              <a:grpSpLocks/>
            </p:cNvGrpSpPr>
            <p:nvPr/>
          </p:nvGrpSpPr>
          <p:grpSpPr bwMode="auto">
            <a:xfrm>
              <a:off x="629" y="2431"/>
              <a:ext cx="161" cy="152"/>
              <a:chOff x="1396" y="3405"/>
              <a:chExt cx="161" cy="152"/>
            </a:xfrm>
          </p:grpSpPr>
          <p:sp>
            <p:nvSpPr>
              <p:cNvPr id="57" name="Line 87">
                <a:extLst>
                  <a:ext uri="{FF2B5EF4-FFF2-40B4-BE49-F238E27FC236}">
                    <a16:creationId xmlns:a16="http://schemas.microsoft.com/office/drawing/2014/main" id="{2C3FD234-5C8D-D54B-802D-773DE9403785}"/>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8" name="Line 88">
                <a:extLst>
                  <a:ext uri="{FF2B5EF4-FFF2-40B4-BE49-F238E27FC236}">
                    <a16:creationId xmlns:a16="http://schemas.microsoft.com/office/drawing/2014/main" id="{C179C154-E073-B740-9EC2-45B0D27C82A9}"/>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54" name="Group 89">
              <a:extLst>
                <a:ext uri="{FF2B5EF4-FFF2-40B4-BE49-F238E27FC236}">
                  <a16:creationId xmlns:a16="http://schemas.microsoft.com/office/drawing/2014/main" id="{5B9997B8-6E7D-D54D-AEDF-A52B61EBB066}"/>
                </a:ext>
              </a:extLst>
            </p:cNvPr>
            <p:cNvGrpSpPr>
              <a:grpSpLocks/>
            </p:cNvGrpSpPr>
            <p:nvPr/>
          </p:nvGrpSpPr>
          <p:grpSpPr bwMode="auto">
            <a:xfrm>
              <a:off x="472" y="3403"/>
              <a:ext cx="161" cy="152"/>
              <a:chOff x="1396" y="3405"/>
              <a:chExt cx="161" cy="152"/>
            </a:xfrm>
          </p:grpSpPr>
          <p:sp>
            <p:nvSpPr>
              <p:cNvPr id="55" name="Line 90">
                <a:extLst>
                  <a:ext uri="{FF2B5EF4-FFF2-40B4-BE49-F238E27FC236}">
                    <a16:creationId xmlns:a16="http://schemas.microsoft.com/office/drawing/2014/main" id="{46721904-53FD-3244-9C3A-EDB851F60BDA}"/>
                  </a:ext>
                </a:extLst>
              </p:cNvPr>
              <p:cNvSpPr>
                <a:spLocks noChangeShapeType="1"/>
              </p:cNvSpPr>
              <p:nvPr/>
            </p:nvSpPr>
            <p:spPr bwMode="auto">
              <a:xfrm flipV="1">
                <a:off x="1399" y="3405"/>
                <a:ext cx="158" cy="143"/>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 name="Line 91">
                <a:extLst>
                  <a:ext uri="{FF2B5EF4-FFF2-40B4-BE49-F238E27FC236}">
                    <a16:creationId xmlns:a16="http://schemas.microsoft.com/office/drawing/2014/main" id="{4FA1F600-BB2D-0049-B3BF-D4312D75A5C1}"/>
                  </a:ext>
                </a:extLst>
              </p:cNvPr>
              <p:cNvSpPr>
                <a:spLocks noChangeShapeType="1"/>
              </p:cNvSpPr>
              <p:nvPr/>
            </p:nvSpPr>
            <p:spPr bwMode="auto">
              <a:xfrm flipV="1">
                <a:off x="1396" y="3414"/>
                <a:ext cx="158" cy="143"/>
              </a:xfrm>
              <a:prstGeom prst="line">
                <a:avLst/>
              </a:prstGeom>
              <a:noFill/>
              <a:ln w="12700">
                <a:solidFill>
                  <a:srgbClr val="FF0000"/>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72" name="Group 5">
            <a:extLst>
              <a:ext uri="{FF2B5EF4-FFF2-40B4-BE49-F238E27FC236}">
                <a16:creationId xmlns:a16="http://schemas.microsoft.com/office/drawing/2014/main" id="{0EAF9E58-9F14-0B40-BE98-7D2F79A59E09}"/>
              </a:ext>
            </a:extLst>
          </p:cNvPr>
          <p:cNvGrpSpPr>
            <a:grpSpLocks/>
          </p:cNvGrpSpPr>
          <p:nvPr/>
        </p:nvGrpSpPr>
        <p:grpSpPr bwMode="auto">
          <a:xfrm>
            <a:off x="5261132" y="2625944"/>
            <a:ext cx="2552362" cy="2445498"/>
            <a:chOff x="4089" y="2288"/>
            <a:chExt cx="1221" cy="1151"/>
          </a:xfrm>
        </p:grpSpPr>
        <p:sp>
          <p:nvSpPr>
            <p:cNvPr id="73" name="Text Box 6">
              <a:extLst>
                <a:ext uri="{FF2B5EF4-FFF2-40B4-BE49-F238E27FC236}">
                  <a16:creationId xmlns:a16="http://schemas.microsoft.com/office/drawing/2014/main" id="{43940441-CDC3-2D42-84A2-1C671EED53CD}"/>
                </a:ext>
              </a:extLst>
            </p:cNvPr>
            <p:cNvSpPr txBox="1">
              <a:spLocks noChangeArrowheads="1"/>
            </p:cNvSpPr>
            <p:nvPr/>
          </p:nvSpPr>
          <p:spPr bwMode="auto">
            <a:xfrm>
              <a:off x="4213" y="3103"/>
              <a:ext cx="133" cy="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a</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74" name="Text Box 7">
              <a:extLst>
                <a:ext uri="{FF2B5EF4-FFF2-40B4-BE49-F238E27FC236}">
                  <a16:creationId xmlns:a16="http://schemas.microsoft.com/office/drawing/2014/main" id="{4C481341-8FF9-2B44-9100-ADA9B714F0F0}"/>
                </a:ext>
              </a:extLst>
            </p:cNvPr>
            <p:cNvSpPr txBox="1">
              <a:spLocks noChangeArrowheads="1"/>
            </p:cNvSpPr>
            <p:nvPr/>
          </p:nvSpPr>
          <p:spPr bwMode="auto">
            <a:xfrm>
              <a:off x="4597" y="2551"/>
              <a:ext cx="140" cy="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c</a:t>
              </a:r>
              <a:r>
                <a:rPr lang="en-US" altLang="zh-CN" sz="2400" b="1">
                  <a:latin typeface="Times New Roman" panose="02020603050405020304" pitchFamily="18" charset="0"/>
                </a:rPr>
                <a:t>  </a:t>
              </a:r>
              <a:endParaRPr lang="en-US" altLang="zh-CN" sz="2400">
                <a:latin typeface="Tahoma" panose="020B0604030504040204" pitchFamily="34" charset="0"/>
              </a:endParaRPr>
            </a:p>
          </p:txBody>
        </p:sp>
        <p:sp>
          <p:nvSpPr>
            <p:cNvPr id="75" name="Text Box 8">
              <a:extLst>
                <a:ext uri="{FF2B5EF4-FFF2-40B4-BE49-F238E27FC236}">
                  <a16:creationId xmlns:a16="http://schemas.microsoft.com/office/drawing/2014/main" id="{9AB5EBB7-5E06-8D44-B783-5063C393A87A}"/>
                </a:ext>
              </a:extLst>
            </p:cNvPr>
            <p:cNvSpPr txBox="1">
              <a:spLocks noChangeArrowheads="1"/>
            </p:cNvSpPr>
            <p:nvPr/>
          </p:nvSpPr>
          <p:spPr bwMode="auto">
            <a:xfrm>
              <a:off x="4892" y="3045"/>
              <a:ext cx="106" cy="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400" i="1">
                  <a:latin typeface="Times New Roman" panose="02020603050405020304" pitchFamily="18" charset="0"/>
                </a:rPr>
                <a:t>b</a:t>
              </a:r>
              <a:r>
                <a:rPr lang="en-US" altLang="zh-CN" sz="2800" b="1">
                  <a:latin typeface="Times New Roman" panose="02020603050405020304" pitchFamily="18" charset="0"/>
                </a:rPr>
                <a:t>  </a:t>
              </a:r>
              <a:endParaRPr lang="en-US" altLang="zh-CN" sz="2800">
                <a:latin typeface="Tahoma" panose="020B0604030504040204" pitchFamily="34" charset="0"/>
              </a:endParaRPr>
            </a:p>
          </p:txBody>
        </p:sp>
        <p:sp>
          <p:nvSpPr>
            <p:cNvPr id="76" name="Text Box 9">
              <a:extLst>
                <a:ext uri="{FF2B5EF4-FFF2-40B4-BE49-F238E27FC236}">
                  <a16:creationId xmlns:a16="http://schemas.microsoft.com/office/drawing/2014/main" id="{B27D03B6-D413-8744-ACE5-A76FF98C34AF}"/>
                </a:ext>
              </a:extLst>
            </p:cNvPr>
            <p:cNvSpPr txBox="1">
              <a:spLocks noChangeArrowheads="1"/>
            </p:cNvSpPr>
            <p:nvPr/>
          </p:nvSpPr>
          <p:spPr bwMode="auto">
            <a:xfrm>
              <a:off x="4557" y="3020"/>
              <a:ext cx="189"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Gulim" panose="020B0600000101010101" pitchFamily="34" charset="-127"/>
                  <a:ea typeface="Gulim" panose="020B0600000101010101" pitchFamily="34" charset="-127"/>
                </a:rPr>
                <a:t>α</a:t>
              </a:r>
              <a:endParaRPr lang="en-US" altLang="zh-CN" sz="2000" i="1">
                <a:latin typeface="Gulim" panose="020B0600000101010101" pitchFamily="34" charset="-127"/>
                <a:ea typeface="Gulim" panose="020B0600000101010101" pitchFamily="34" charset="-127"/>
              </a:endParaRPr>
            </a:p>
          </p:txBody>
        </p:sp>
        <p:sp>
          <p:nvSpPr>
            <p:cNvPr id="77" name="Text Box 10">
              <a:extLst>
                <a:ext uri="{FF2B5EF4-FFF2-40B4-BE49-F238E27FC236}">
                  <a16:creationId xmlns:a16="http://schemas.microsoft.com/office/drawing/2014/main" id="{BDD51F08-0605-C54B-8E7A-734F0F6D7733}"/>
                </a:ext>
              </a:extLst>
            </p:cNvPr>
            <p:cNvSpPr txBox="1">
              <a:spLocks noChangeArrowheads="1"/>
            </p:cNvSpPr>
            <p:nvPr/>
          </p:nvSpPr>
          <p:spPr bwMode="auto">
            <a:xfrm>
              <a:off x="4334" y="3016"/>
              <a:ext cx="14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l-GR" altLang="zh-CN" sz="2000" i="1">
                  <a:latin typeface="Times New Roman" panose="02020603050405020304" pitchFamily="18" charset="0"/>
                  <a:cs typeface="Arial" panose="020B0604020202020204" pitchFamily="34" charset="0"/>
                </a:rPr>
                <a:t>β</a:t>
              </a:r>
            </a:p>
          </p:txBody>
        </p:sp>
        <p:sp>
          <p:nvSpPr>
            <p:cNvPr id="78" name="Text Box 11">
              <a:extLst>
                <a:ext uri="{FF2B5EF4-FFF2-40B4-BE49-F238E27FC236}">
                  <a16:creationId xmlns:a16="http://schemas.microsoft.com/office/drawing/2014/main" id="{554F5A00-B6EC-B744-B256-AB7F9452168B}"/>
                </a:ext>
              </a:extLst>
            </p:cNvPr>
            <p:cNvSpPr txBox="1">
              <a:spLocks noChangeArrowheads="1"/>
            </p:cNvSpPr>
            <p:nvPr/>
          </p:nvSpPr>
          <p:spPr bwMode="auto">
            <a:xfrm>
              <a:off x="4508" y="3244"/>
              <a:ext cx="181" cy="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0" tIns="0" rIns="0" bIns="0"/>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2000" i="1">
                  <a:latin typeface="Times New Roman" panose="02020603050405020304" pitchFamily="18" charset="0"/>
                </a:rPr>
                <a:t>γ</a:t>
              </a:r>
            </a:p>
          </p:txBody>
        </p:sp>
        <p:sp>
          <p:nvSpPr>
            <p:cNvPr id="79" name="Arc 12">
              <a:extLst>
                <a:ext uri="{FF2B5EF4-FFF2-40B4-BE49-F238E27FC236}">
                  <a16:creationId xmlns:a16="http://schemas.microsoft.com/office/drawing/2014/main" id="{3BA2DDB2-AB45-B849-B8FD-ECD0488D908A}"/>
                </a:ext>
              </a:extLst>
            </p:cNvPr>
            <p:cNvSpPr>
              <a:spLocks/>
            </p:cNvSpPr>
            <p:nvPr/>
          </p:nvSpPr>
          <p:spPr bwMode="auto">
            <a:xfrm>
              <a:off x="4464" y="3188"/>
              <a:ext cx="122" cy="81"/>
            </a:xfrm>
            <a:custGeom>
              <a:avLst/>
              <a:gdLst>
                <a:gd name="T0" fmla="*/ 16 w 21600"/>
                <a:gd name="T1" fmla="*/ 0 h 21415"/>
                <a:gd name="T2" fmla="*/ 122 w 21600"/>
                <a:gd name="T3" fmla="*/ 81 h 21415"/>
                <a:gd name="T4" fmla="*/ 0 w 21600"/>
                <a:gd name="T5" fmla="*/ 81 h 21415"/>
                <a:gd name="T6" fmla="*/ 0 60000 65536"/>
                <a:gd name="T7" fmla="*/ 0 60000 65536"/>
                <a:gd name="T8" fmla="*/ 0 60000 65536"/>
                <a:gd name="T9" fmla="*/ 0 w 21600"/>
                <a:gd name="T10" fmla="*/ 0 h 21415"/>
                <a:gd name="T11" fmla="*/ 21600 w 21600"/>
                <a:gd name="T12" fmla="*/ 21415 h 21415"/>
              </a:gdLst>
              <a:ahLst/>
              <a:cxnLst>
                <a:cxn ang="T6">
                  <a:pos x="T0" y="T1"/>
                </a:cxn>
                <a:cxn ang="T7">
                  <a:pos x="T2" y="T3"/>
                </a:cxn>
                <a:cxn ang="T8">
                  <a:pos x="T4" y="T5"/>
                </a:cxn>
              </a:cxnLst>
              <a:rect l="T9" t="T10" r="T11" b="T12"/>
              <a:pathLst>
                <a:path w="21600" h="21415" fill="none" extrusionOk="0">
                  <a:moveTo>
                    <a:pt x="2820" y="0"/>
                  </a:moveTo>
                  <a:cubicBezTo>
                    <a:pt x="13567" y="1415"/>
                    <a:pt x="21600" y="10576"/>
                    <a:pt x="21600" y="21415"/>
                  </a:cubicBezTo>
                </a:path>
                <a:path w="21600" h="21415" stroke="0" extrusionOk="0">
                  <a:moveTo>
                    <a:pt x="2820" y="0"/>
                  </a:moveTo>
                  <a:cubicBezTo>
                    <a:pt x="13567" y="1415"/>
                    <a:pt x="21600" y="10576"/>
                    <a:pt x="21600" y="21415"/>
                  </a:cubicBezTo>
                  <a:lnTo>
                    <a:pt x="0" y="21415"/>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Arc 13">
              <a:extLst>
                <a:ext uri="{FF2B5EF4-FFF2-40B4-BE49-F238E27FC236}">
                  <a16:creationId xmlns:a16="http://schemas.microsoft.com/office/drawing/2014/main" id="{16ADCDC4-F2F2-2142-9C9E-183CA4B1307A}"/>
                </a:ext>
              </a:extLst>
            </p:cNvPr>
            <p:cNvSpPr>
              <a:spLocks/>
            </p:cNvSpPr>
            <p:nvPr/>
          </p:nvSpPr>
          <p:spPr bwMode="auto">
            <a:xfrm rot="1200000" flipH="1" flipV="1">
              <a:off x="4343" y="3203"/>
              <a:ext cx="242" cy="118"/>
            </a:xfrm>
            <a:custGeom>
              <a:avLst/>
              <a:gdLst>
                <a:gd name="T0" fmla="*/ 0 w 20775"/>
                <a:gd name="T1" fmla="*/ 84 h 20804"/>
                <a:gd name="T2" fmla="*/ 174 w 20775"/>
                <a:gd name="T3" fmla="*/ 0 h 20804"/>
                <a:gd name="T4" fmla="*/ 242 w 20775"/>
                <a:gd name="T5" fmla="*/ 118 h 20804"/>
                <a:gd name="T6" fmla="*/ 0 60000 65536"/>
                <a:gd name="T7" fmla="*/ 0 60000 65536"/>
                <a:gd name="T8" fmla="*/ 0 60000 65536"/>
                <a:gd name="T9" fmla="*/ 0 w 20775"/>
                <a:gd name="T10" fmla="*/ 0 h 20804"/>
                <a:gd name="T11" fmla="*/ 20775 w 20775"/>
                <a:gd name="T12" fmla="*/ 20804 h 20804"/>
              </a:gdLst>
              <a:ahLst/>
              <a:cxnLst>
                <a:cxn ang="T6">
                  <a:pos x="T0" y="T1"/>
                </a:cxn>
                <a:cxn ang="T7">
                  <a:pos x="T2" y="T3"/>
                </a:cxn>
                <a:cxn ang="T8">
                  <a:pos x="T4" y="T5"/>
                </a:cxn>
              </a:cxnLst>
              <a:rect l="T9" t="T10" r="T11" b="T12"/>
              <a:pathLst>
                <a:path w="20775" h="20804" fill="none" extrusionOk="0">
                  <a:moveTo>
                    <a:pt x="0" y="14891"/>
                  </a:moveTo>
                  <a:cubicBezTo>
                    <a:pt x="2057" y="7661"/>
                    <a:pt x="7726" y="2020"/>
                    <a:pt x="14966" y="-1"/>
                  </a:cubicBezTo>
                </a:path>
                <a:path w="20775" h="20804" stroke="0" extrusionOk="0">
                  <a:moveTo>
                    <a:pt x="0" y="14891"/>
                  </a:moveTo>
                  <a:cubicBezTo>
                    <a:pt x="2057" y="7661"/>
                    <a:pt x="7726" y="2020"/>
                    <a:pt x="14966" y="-1"/>
                  </a:cubicBezTo>
                  <a:lnTo>
                    <a:pt x="20775" y="20804"/>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1" name="Arc 14">
              <a:extLst>
                <a:ext uri="{FF2B5EF4-FFF2-40B4-BE49-F238E27FC236}">
                  <a16:creationId xmlns:a16="http://schemas.microsoft.com/office/drawing/2014/main" id="{BBDEB54B-195B-6945-8551-57527BA0C7AD}"/>
                </a:ext>
              </a:extLst>
            </p:cNvPr>
            <p:cNvSpPr>
              <a:spLocks/>
            </p:cNvSpPr>
            <p:nvPr/>
          </p:nvSpPr>
          <p:spPr bwMode="auto">
            <a:xfrm flipH="1">
              <a:off x="4390" y="3188"/>
              <a:ext cx="100" cy="109"/>
            </a:xfrm>
            <a:custGeom>
              <a:avLst/>
              <a:gdLst>
                <a:gd name="T0" fmla="*/ 12 w 21600"/>
                <a:gd name="T1" fmla="*/ 0 h 24003"/>
                <a:gd name="T2" fmla="*/ 99 w 21600"/>
                <a:gd name="T3" fmla="*/ 109 h 24003"/>
                <a:gd name="T4" fmla="*/ 0 w 21600"/>
                <a:gd name="T5" fmla="*/ 97 h 24003"/>
                <a:gd name="T6" fmla="*/ 0 60000 65536"/>
                <a:gd name="T7" fmla="*/ 0 60000 65536"/>
                <a:gd name="T8" fmla="*/ 0 60000 65536"/>
                <a:gd name="T9" fmla="*/ 0 w 21600"/>
                <a:gd name="T10" fmla="*/ 0 h 24003"/>
                <a:gd name="T11" fmla="*/ 21600 w 21600"/>
                <a:gd name="T12" fmla="*/ 24003 h 24003"/>
              </a:gdLst>
              <a:ahLst/>
              <a:cxnLst>
                <a:cxn ang="T6">
                  <a:pos x="T0" y="T1"/>
                </a:cxn>
                <a:cxn ang="T7">
                  <a:pos x="T2" y="T3"/>
                </a:cxn>
                <a:cxn ang="T8">
                  <a:pos x="T4" y="T5"/>
                </a:cxn>
              </a:cxnLst>
              <a:rect l="T9" t="T10" r="T11" b="T12"/>
              <a:pathLst>
                <a:path w="21600" h="24003" fill="none" extrusionOk="0">
                  <a:moveTo>
                    <a:pt x="2549" y="-1"/>
                  </a:moveTo>
                  <a:cubicBezTo>
                    <a:pt x="13415" y="1291"/>
                    <a:pt x="21600" y="10505"/>
                    <a:pt x="21600" y="21449"/>
                  </a:cubicBezTo>
                  <a:cubicBezTo>
                    <a:pt x="21600" y="22302"/>
                    <a:pt x="21549" y="23155"/>
                    <a:pt x="21448" y="24003"/>
                  </a:cubicBezTo>
                </a:path>
                <a:path w="21600" h="24003" stroke="0" extrusionOk="0">
                  <a:moveTo>
                    <a:pt x="2549" y="-1"/>
                  </a:moveTo>
                  <a:cubicBezTo>
                    <a:pt x="13415" y="1291"/>
                    <a:pt x="21600" y="10505"/>
                    <a:pt x="21600" y="21449"/>
                  </a:cubicBezTo>
                  <a:cubicBezTo>
                    <a:pt x="21600" y="22302"/>
                    <a:pt x="21549" y="23155"/>
                    <a:pt x="21448" y="24003"/>
                  </a:cubicBezTo>
                  <a:lnTo>
                    <a:pt x="0" y="21449"/>
                  </a:ln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2" name="Line 15">
              <a:extLst>
                <a:ext uri="{FF2B5EF4-FFF2-40B4-BE49-F238E27FC236}">
                  <a16:creationId xmlns:a16="http://schemas.microsoft.com/office/drawing/2014/main" id="{36E60DD0-AC5F-EB4D-A35D-EEF0673C443C}"/>
                </a:ext>
              </a:extLst>
            </p:cNvPr>
            <p:cNvSpPr>
              <a:spLocks noChangeShapeType="1"/>
            </p:cNvSpPr>
            <p:nvPr/>
          </p:nvSpPr>
          <p:spPr bwMode="auto">
            <a:xfrm rot="300000" flipV="1">
              <a:off x="4262" y="2288"/>
              <a:ext cx="348" cy="1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Line 16">
              <a:extLst>
                <a:ext uri="{FF2B5EF4-FFF2-40B4-BE49-F238E27FC236}">
                  <a16:creationId xmlns:a16="http://schemas.microsoft.com/office/drawing/2014/main" id="{EC62F2EF-39AA-C144-AEB7-8ECB7474FE03}"/>
                </a:ext>
              </a:extLst>
            </p:cNvPr>
            <p:cNvSpPr>
              <a:spLocks noChangeShapeType="1"/>
            </p:cNvSpPr>
            <p:nvPr/>
          </p:nvSpPr>
          <p:spPr bwMode="auto">
            <a:xfrm>
              <a:off x="4245" y="2476"/>
              <a:ext cx="687" cy="0"/>
            </a:xfrm>
            <a:prstGeom prst="line">
              <a:avLst/>
            </a:prstGeom>
            <a:noFill/>
            <a:ln w="12700">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4" name="Line 17">
              <a:extLst>
                <a:ext uri="{FF2B5EF4-FFF2-40B4-BE49-F238E27FC236}">
                  <a16:creationId xmlns:a16="http://schemas.microsoft.com/office/drawing/2014/main" id="{10CF41D0-BFA2-594E-BCCA-68A43AE3CBD1}"/>
                </a:ext>
              </a:extLst>
            </p:cNvPr>
            <p:cNvSpPr>
              <a:spLocks noChangeShapeType="1"/>
            </p:cNvSpPr>
            <p:nvPr/>
          </p:nvSpPr>
          <p:spPr bwMode="auto">
            <a:xfrm>
              <a:off x="4090" y="3426"/>
              <a:ext cx="692" cy="0"/>
            </a:xfrm>
            <a:prstGeom prst="line">
              <a:avLst/>
            </a:prstGeom>
            <a:noFill/>
            <a:ln w="12700">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85" name="Line 18">
              <a:extLst>
                <a:ext uri="{FF2B5EF4-FFF2-40B4-BE49-F238E27FC236}">
                  <a16:creationId xmlns:a16="http://schemas.microsoft.com/office/drawing/2014/main" id="{F19EF02D-F748-3C47-A1F9-0BFE51A1A78B}"/>
                </a:ext>
              </a:extLst>
            </p:cNvPr>
            <p:cNvSpPr>
              <a:spLocks noChangeShapeType="1"/>
            </p:cNvSpPr>
            <p:nvPr/>
          </p:nvSpPr>
          <p:spPr bwMode="auto">
            <a:xfrm flipH="1">
              <a:off x="5155" y="2292"/>
              <a:ext cx="155" cy="95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19">
              <a:extLst>
                <a:ext uri="{FF2B5EF4-FFF2-40B4-BE49-F238E27FC236}">
                  <a16:creationId xmlns:a16="http://schemas.microsoft.com/office/drawing/2014/main" id="{605DCAD6-F572-5A4F-94E4-0CE4ED1E23A4}"/>
                </a:ext>
              </a:extLst>
            </p:cNvPr>
            <p:cNvSpPr>
              <a:spLocks noChangeShapeType="1"/>
            </p:cNvSpPr>
            <p:nvPr/>
          </p:nvSpPr>
          <p:spPr bwMode="auto">
            <a:xfrm flipH="1">
              <a:off x="4462" y="2303"/>
              <a:ext cx="151" cy="948"/>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20">
              <a:extLst>
                <a:ext uri="{FF2B5EF4-FFF2-40B4-BE49-F238E27FC236}">
                  <a16:creationId xmlns:a16="http://schemas.microsoft.com/office/drawing/2014/main" id="{8C6372AC-F51F-5C47-974C-58633A3CF43B}"/>
                </a:ext>
              </a:extLst>
            </p:cNvPr>
            <p:cNvSpPr>
              <a:spLocks noChangeShapeType="1"/>
            </p:cNvSpPr>
            <p:nvPr/>
          </p:nvSpPr>
          <p:spPr bwMode="auto">
            <a:xfrm flipV="1">
              <a:off x="4101" y="3251"/>
              <a:ext cx="360" cy="165"/>
            </a:xfrm>
            <a:prstGeom prst="line">
              <a:avLst/>
            </a:prstGeom>
            <a:noFill/>
            <a:ln w="12700">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21">
              <a:extLst>
                <a:ext uri="{FF2B5EF4-FFF2-40B4-BE49-F238E27FC236}">
                  <a16:creationId xmlns:a16="http://schemas.microsoft.com/office/drawing/2014/main" id="{18DB8639-3242-DE47-962D-42E63B766620}"/>
                </a:ext>
              </a:extLst>
            </p:cNvPr>
            <p:cNvSpPr>
              <a:spLocks noChangeShapeType="1"/>
            </p:cNvSpPr>
            <p:nvPr/>
          </p:nvSpPr>
          <p:spPr bwMode="auto">
            <a:xfrm flipH="1">
              <a:off x="4774" y="2471"/>
              <a:ext cx="155" cy="96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22">
              <a:extLst>
                <a:ext uri="{FF2B5EF4-FFF2-40B4-BE49-F238E27FC236}">
                  <a16:creationId xmlns:a16="http://schemas.microsoft.com/office/drawing/2014/main" id="{93BFAA0A-CBFF-564E-BB17-8576C71F6DEA}"/>
                </a:ext>
              </a:extLst>
            </p:cNvPr>
            <p:cNvSpPr>
              <a:spLocks noChangeShapeType="1"/>
            </p:cNvSpPr>
            <p:nvPr/>
          </p:nvSpPr>
          <p:spPr bwMode="auto">
            <a:xfrm flipH="1">
              <a:off x="4089" y="2471"/>
              <a:ext cx="155" cy="959"/>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23">
              <a:extLst>
                <a:ext uri="{FF2B5EF4-FFF2-40B4-BE49-F238E27FC236}">
                  <a16:creationId xmlns:a16="http://schemas.microsoft.com/office/drawing/2014/main" id="{53F2C367-88FC-AE42-A25A-94DEF42DD1FE}"/>
                </a:ext>
              </a:extLst>
            </p:cNvPr>
            <p:cNvSpPr>
              <a:spLocks noChangeShapeType="1"/>
            </p:cNvSpPr>
            <p:nvPr/>
          </p:nvSpPr>
          <p:spPr bwMode="auto">
            <a:xfrm rot="300000" flipV="1">
              <a:off x="4940" y="2292"/>
              <a:ext cx="349" cy="1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24">
              <a:extLst>
                <a:ext uri="{FF2B5EF4-FFF2-40B4-BE49-F238E27FC236}">
                  <a16:creationId xmlns:a16="http://schemas.microsoft.com/office/drawing/2014/main" id="{E0B26508-3F33-C74B-BD9E-4FC8B9A78133}"/>
                </a:ext>
              </a:extLst>
            </p:cNvPr>
            <p:cNvSpPr>
              <a:spLocks noChangeShapeType="1"/>
            </p:cNvSpPr>
            <p:nvPr/>
          </p:nvSpPr>
          <p:spPr bwMode="auto">
            <a:xfrm>
              <a:off x="4614" y="2302"/>
              <a:ext cx="687" cy="0"/>
            </a:xfrm>
            <a:prstGeom prst="line">
              <a:avLst/>
            </a:prstGeom>
            <a:noFill/>
            <a:ln w="12700">
              <a:solidFill>
                <a:schemeClr val="tx1"/>
              </a:solidFill>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sp>
          <p:nvSpPr>
            <p:cNvPr id="92" name="Line 25">
              <a:extLst>
                <a:ext uri="{FF2B5EF4-FFF2-40B4-BE49-F238E27FC236}">
                  <a16:creationId xmlns:a16="http://schemas.microsoft.com/office/drawing/2014/main" id="{FA932EF3-6136-1F43-9DE9-A4CB9589E341}"/>
                </a:ext>
              </a:extLst>
            </p:cNvPr>
            <p:cNvSpPr>
              <a:spLocks noChangeShapeType="1"/>
            </p:cNvSpPr>
            <p:nvPr/>
          </p:nvSpPr>
          <p:spPr bwMode="auto">
            <a:xfrm rot="300000" flipV="1">
              <a:off x="4790" y="3243"/>
              <a:ext cx="348" cy="196"/>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26">
              <a:extLst>
                <a:ext uri="{FF2B5EF4-FFF2-40B4-BE49-F238E27FC236}">
                  <a16:creationId xmlns:a16="http://schemas.microsoft.com/office/drawing/2014/main" id="{9D702B07-3479-3A4B-A0E1-34A502BE6747}"/>
                </a:ext>
              </a:extLst>
            </p:cNvPr>
            <p:cNvSpPr>
              <a:spLocks noChangeShapeType="1"/>
            </p:cNvSpPr>
            <p:nvPr/>
          </p:nvSpPr>
          <p:spPr bwMode="auto">
            <a:xfrm>
              <a:off x="4476" y="3251"/>
              <a:ext cx="687" cy="0"/>
            </a:xfrm>
            <a:prstGeom prst="line">
              <a:avLst/>
            </a:prstGeom>
            <a:noFill/>
            <a:ln w="12700">
              <a:solidFill>
                <a:schemeClr val="tx1"/>
              </a:solidFill>
              <a:prstDash val="lgDash"/>
              <a:round/>
              <a:headEnd type="oval" w="lg" len="lg"/>
              <a:tailEnd type="oval" w="lg" len="lg"/>
            </a:ln>
            <a:extLst>
              <a:ext uri="{909E8E84-426E-40DD-AFC4-6F175D3DCCD1}">
                <a14:hiddenFill xmlns:a14="http://schemas.microsoft.com/office/drawing/2010/main">
                  <a:noFill/>
                </a14:hiddenFill>
              </a:ext>
            </a:extLst>
          </p:spPr>
          <p:txBody>
            <a:bodyPr/>
            <a:lstStyle/>
            <a:p>
              <a:endParaRPr lang="zh-CN" altLang="en-US"/>
            </a:p>
          </p:txBody>
        </p:sp>
      </p:grpSp>
      <p:sp>
        <p:nvSpPr>
          <p:cNvPr id="94" name="Text Box 4">
            <a:extLst>
              <a:ext uri="{FF2B5EF4-FFF2-40B4-BE49-F238E27FC236}">
                <a16:creationId xmlns:a16="http://schemas.microsoft.com/office/drawing/2014/main" id="{BCE88CA0-96F7-FD40-8A08-21814E036BCB}"/>
              </a:ext>
            </a:extLst>
          </p:cNvPr>
          <p:cNvSpPr txBox="1">
            <a:spLocks noChangeArrowheads="1"/>
          </p:cNvSpPr>
          <p:nvPr/>
        </p:nvSpPr>
        <p:spPr bwMode="auto">
          <a:xfrm>
            <a:off x="5176799" y="5081691"/>
            <a:ext cx="23399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dirty="0">
                <a:latin typeface="+mj-ea"/>
                <a:ea typeface="+mj-ea"/>
              </a:rPr>
              <a:t>晶胞</a:t>
            </a:r>
          </a:p>
        </p:txBody>
      </p:sp>
      <p:sp>
        <p:nvSpPr>
          <p:cNvPr id="96" name="Rectangle 23">
            <a:extLst>
              <a:ext uri="{FF2B5EF4-FFF2-40B4-BE49-F238E27FC236}">
                <a16:creationId xmlns:a16="http://schemas.microsoft.com/office/drawing/2014/main" id="{38898343-17DC-3449-99CD-498703404D80}"/>
              </a:ext>
            </a:extLst>
          </p:cNvPr>
          <p:cNvSpPr>
            <a:spLocks noChangeArrowheads="1"/>
          </p:cNvSpPr>
          <p:nvPr/>
        </p:nvSpPr>
        <p:spPr bwMode="auto">
          <a:xfrm>
            <a:off x="303335" y="1074777"/>
            <a:ext cx="8373121" cy="1164999"/>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nSpc>
                <a:spcPct val="120000"/>
              </a:lnSpc>
            </a:pPr>
            <a:r>
              <a:rPr kumimoji="0" lang="zh-CN" altLang="en-US" sz="2000" b="1" dirty="0"/>
              <a:t>晶体的结构单元位于晶格的结点上，呈规则的周期性排列，从中可以划出一个大小形状完全相同的平行六面体，它代表晶体的基本重复单位，叫作</a:t>
            </a:r>
            <a:r>
              <a:rPr kumimoji="0" lang="zh-CN" altLang="en-US" sz="2000" b="1" dirty="0">
                <a:solidFill>
                  <a:srgbClr val="261AE8"/>
                </a:solidFill>
              </a:rPr>
              <a:t>晶胞 </a:t>
            </a:r>
            <a:r>
              <a:rPr kumimoji="0" lang="en-US" altLang="zh-CN" sz="2000" b="1" dirty="0"/>
              <a:t>(unit cell). </a:t>
            </a:r>
            <a:r>
              <a:rPr kumimoji="0" lang="zh-CN" altLang="en-US" sz="2000" b="1" dirty="0">
                <a:solidFill>
                  <a:srgbClr val="261AE8"/>
                </a:solidFill>
              </a:rPr>
              <a:t>反映晶体特征对称性的最小重复单位</a:t>
            </a:r>
          </a:p>
        </p:txBody>
      </p:sp>
      <p:sp>
        <p:nvSpPr>
          <p:cNvPr id="2" name="灯片编号占位符 1">
            <a:extLst>
              <a:ext uri="{FF2B5EF4-FFF2-40B4-BE49-F238E27FC236}">
                <a16:creationId xmlns:a16="http://schemas.microsoft.com/office/drawing/2014/main" id="{C4BE459A-02CC-436C-3062-53BD2B436C12}"/>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55</a:t>
            </a:fld>
            <a:endParaRPr lang="en-US" altLang="zh-CN" dirty="0"/>
          </a:p>
        </p:txBody>
      </p:sp>
    </p:spTree>
    <p:extLst>
      <p:ext uri="{BB962C8B-B14F-4D97-AF65-F5344CB8AC3E}">
        <p14:creationId xmlns:p14="http://schemas.microsoft.com/office/powerpoint/2010/main" val="287208791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28" descr="22">
            <a:extLst>
              <a:ext uri="{FF2B5EF4-FFF2-40B4-BE49-F238E27FC236}">
                <a16:creationId xmlns:a16="http://schemas.microsoft.com/office/drawing/2014/main" id="{270F70C8-D4C9-5E4C-BD1E-67E28984677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275856" y="1590293"/>
            <a:ext cx="2794143" cy="250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029">
            <a:extLst>
              <a:ext uri="{FF2B5EF4-FFF2-40B4-BE49-F238E27FC236}">
                <a16:creationId xmlns:a16="http://schemas.microsoft.com/office/drawing/2014/main" id="{278ED3AC-0200-E24A-B771-5C2A10AA53E0}"/>
              </a:ext>
            </a:extLst>
          </p:cNvPr>
          <p:cNvSpPr txBox="1">
            <a:spLocks noChangeArrowheads="1"/>
          </p:cNvSpPr>
          <p:nvPr/>
        </p:nvSpPr>
        <p:spPr>
          <a:xfrm>
            <a:off x="906996" y="1002729"/>
            <a:ext cx="7330008" cy="510111"/>
          </a:xfrm>
          <a:prstGeom prst="rect">
            <a:avLst/>
          </a:prstGeom>
          <a:noFill/>
        </p:spPr>
        <p:txBody>
          <a:bodyPr anchor="ct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pPr algn="ctr">
              <a:buFont typeface="Wingdings" pitchFamily="2" charset="2"/>
              <a:buNone/>
            </a:pPr>
            <a:r>
              <a:rPr lang="zh-CN" altLang="en-US" sz="2400" kern="0" dirty="0">
                <a:solidFill>
                  <a:schemeClr val="tx1"/>
                </a:solidFill>
                <a:latin typeface="+mj-ea"/>
                <a:ea typeface="+mj-ea"/>
              </a:rPr>
              <a:t>同一空间点阵可因选取方式不同而得到不相同的晶胞</a:t>
            </a:r>
          </a:p>
        </p:txBody>
      </p:sp>
      <p:sp>
        <p:nvSpPr>
          <p:cNvPr id="6" name="Rectangle 18">
            <a:extLst>
              <a:ext uri="{FF2B5EF4-FFF2-40B4-BE49-F238E27FC236}">
                <a16:creationId xmlns:a16="http://schemas.microsoft.com/office/drawing/2014/main" id="{E1853F3B-56C8-7D4C-8BD9-D86F5D692EB4}"/>
              </a:ext>
            </a:extLst>
          </p:cNvPr>
          <p:cNvSpPr>
            <a:spLocks noChangeArrowheads="1"/>
          </p:cNvSpPr>
          <p:nvPr/>
        </p:nvSpPr>
        <p:spPr bwMode="auto">
          <a:xfrm>
            <a:off x="2411760" y="188640"/>
            <a:ext cx="39771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晶胞选取的原则</a:t>
            </a:r>
          </a:p>
        </p:txBody>
      </p:sp>
      <p:sp>
        <p:nvSpPr>
          <p:cNvPr id="7" name="矩形 6">
            <a:extLst>
              <a:ext uri="{FF2B5EF4-FFF2-40B4-BE49-F238E27FC236}">
                <a16:creationId xmlns:a16="http://schemas.microsoft.com/office/drawing/2014/main" id="{8854D862-B30E-9542-8C75-062CB7990AE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矩形 7">
            <a:extLst>
              <a:ext uri="{FF2B5EF4-FFF2-40B4-BE49-F238E27FC236}">
                <a16:creationId xmlns:a16="http://schemas.microsoft.com/office/drawing/2014/main" id="{154D64C1-5E39-514B-87FB-C32950DD8F4C}"/>
              </a:ext>
            </a:extLst>
          </p:cNvPr>
          <p:cNvSpPr/>
          <p:nvPr/>
        </p:nvSpPr>
        <p:spPr>
          <a:xfrm>
            <a:off x="259875" y="4431661"/>
            <a:ext cx="8280920" cy="1545616"/>
          </a:xfrm>
          <a:prstGeom prst="rect">
            <a:avLst/>
          </a:prstGeom>
        </p:spPr>
        <p:txBody>
          <a:bodyPr wrap="square" anchor="ctr">
            <a:spAutoFit/>
          </a:bodyPr>
          <a:lstStyle/>
          <a:p>
            <a:pPr marL="457200" indent="-457200">
              <a:lnSpc>
                <a:spcPct val="120000"/>
              </a:lnSpc>
              <a:buFont typeface="+mj-ea"/>
              <a:buAutoNum type="circleNumDbPlain"/>
            </a:pPr>
            <a:r>
              <a:rPr lang="zh-CN" altLang="en-US" sz="2000" dirty="0">
                <a:solidFill>
                  <a:srgbClr val="0000FF"/>
                </a:solidFill>
                <a:latin typeface="SimHei" panose="02010609060101010101" pitchFamily="49" charset="-122"/>
                <a:ea typeface="SimHei" panose="02010609060101010101" pitchFamily="49" charset="-122"/>
              </a:rPr>
              <a:t>选取的平行六面体应反映出点阵的最高对称性；</a:t>
            </a:r>
          </a:p>
          <a:p>
            <a:pPr marL="457200" indent="-457200">
              <a:lnSpc>
                <a:spcPct val="120000"/>
              </a:lnSpc>
              <a:buFont typeface="+mj-ea"/>
              <a:buAutoNum type="circleNumDbPlain"/>
            </a:pPr>
            <a:r>
              <a:rPr lang="zh-CN" altLang="en-US" sz="2000" dirty="0">
                <a:solidFill>
                  <a:srgbClr val="0000FF"/>
                </a:solidFill>
                <a:latin typeface="SimHei" panose="02010609060101010101" pitchFamily="49" charset="-122"/>
                <a:ea typeface="SimHei" panose="02010609060101010101" pitchFamily="49" charset="-122"/>
              </a:rPr>
              <a:t>平行六面体内的棱和角相等的数目应最多；</a:t>
            </a:r>
          </a:p>
          <a:p>
            <a:pPr marL="457200" indent="-457200">
              <a:lnSpc>
                <a:spcPct val="120000"/>
              </a:lnSpc>
              <a:buFont typeface="+mj-ea"/>
              <a:buAutoNum type="circleNumDbPlain"/>
            </a:pPr>
            <a:r>
              <a:rPr lang="zh-CN" altLang="en-US" sz="2000" dirty="0">
                <a:solidFill>
                  <a:srgbClr val="0000FF"/>
                </a:solidFill>
                <a:latin typeface="SimHei" panose="02010609060101010101" pitchFamily="49" charset="-122"/>
                <a:ea typeface="SimHei" panose="02010609060101010101" pitchFamily="49" charset="-122"/>
              </a:rPr>
              <a:t>当平行六面体的棱边夹角存在直角时，直角数目应最多；</a:t>
            </a:r>
          </a:p>
          <a:p>
            <a:pPr marL="457200" indent="-457200">
              <a:lnSpc>
                <a:spcPct val="120000"/>
              </a:lnSpc>
              <a:buFont typeface="+mj-ea"/>
              <a:buAutoNum type="circleNumDbPlain"/>
            </a:pPr>
            <a:r>
              <a:rPr lang="zh-CN" altLang="en-US" sz="2000" dirty="0">
                <a:solidFill>
                  <a:srgbClr val="0000FF"/>
                </a:solidFill>
                <a:latin typeface="SimHei" panose="02010609060101010101" pitchFamily="49" charset="-122"/>
                <a:ea typeface="SimHei" panose="02010609060101010101" pitchFamily="49" charset="-122"/>
              </a:rPr>
              <a:t>当满足上述条件的情况下，晶胞应具有最小的体积</a:t>
            </a:r>
          </a:p>
        </p:txBody>
      </p:sp>
      <p:sp>
        <p:nvSpPr>
          <p:cNvPr id="9" name="灯片编号占位符 1">
            <a:extLst>
              <a:ext uri="{FF2B5EF4-FFF2-40B4-BE49-F238E27FC236}">
                <a16:creationId xmlns:a16="http://schemas.microsoft.com/office/drawing/2014/main" id="{1843FACF-97C7-DD43-0803-9CEB25F39546}"/>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56</a:t>
            </a:fld>
            <a:endParaRPr lang="en-US" altLang="zh-CN" dirty="0"/>
          </a:p>
        </p:txBody>
      </p:sp>
    </p:spTree>
    <p:extLst>
      <p:ext uri="{BB962C8B-B14F-4D97-AF65-F5344CB8AC3E}">
        <p14:creationId xmlns:p14="http://schemas.microsoft.com/office/powerpoint/2010/main" val="11912028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9C3E2EC-9498-3D46-B06D-533E43AD96AD}"/>
              </a:ext>
            </a:extLst>
          </p:cNvPr>
          <p:cNvSpPr/>
          <p:nvPr/>
        </p:nvSpPr>
        <p:spPr>
          <a:xfrm>
            <a:off x="328306" y="1156065"/>
            <a:ext cx="4965226" cy="1836337"/>
          </a:xfrm>
          <a:prstGeom prst="rect">
            <a:avLst/>
          </a:prstGeom>
        </p:spPr>
        <p:txBody>
          <a:bodyPr wrap="square">
            <a:spAutoFit/>
          </a:bodyPr>
          <a:lstStyle/>
          <a:p>
            <a:pPr marL="342900" indent="-342900">
              <a:lnSpc>
                <a:spcPct val="120000"/>
              </a:lnSpc>
              <a:buFont typeface="Wingdings" pitchFamily="2" charset="2"/>
              <a:buChar char="l"/>
            </a:pPr>
            <a:r>
              <a:rPr lang="zh-CN" altLang="en-US" sz="2400" dirty="0"/>
              <a:t>简单(P，Primitive or Simple)格子</a:t>
            </a:r>
          </a:p>
          <a:p>
            <a:pPr marL="342900" indent="-342900">
              <a:lnSpc>
                <a:spcPct val="120000"/>
              </a:lnSpc>
              <a:buFont typeface="Wingdings" pitchFamily="2" charset="2"/>
              <a:buChar char="l"/>
            </a:pPr>
            <a:r>
              <a:rPr lang="zh-CN" altLang="en-US" sz="2400" dirty="0"/>
              <a:t>体心(I，Body Centered )格子</a:t>
            </a:r>
          </a:p>
          <a:p>
            <a:pPr marL="342900" indent="-342900">
              <a:lnSpc>
                <a:spcPct val="120000"/>
              </a:lnSpc>
              <a:buFont typeface="Wingdings" pitchFamily="2" charset="2"/>
              <a:buChar char="l"/>
            </a:pPr>
            <a:r>
              <a:rPr lang="zh-CN" altLang="en-US" sz="2400" dirty="0"/>
              <a:t>面心(F，Face Centered)格子</a:t>
            </a:r>
          </a:p>
          <a:p>
            <a:pPr marL="342900" indent="-342900">
              <a:lnSpc>
                <a:spcPct val="120000"/>
              </a:lnSpc>
              <a:buFont typeface="Wingdings" pitchFamily="2" charset="2"/>
              <a:buChar char="l"/>
            </a:pPr>
            <a:r>
              <a:rPr lang="zh-CN" altLang="en-US" sz="2400" dirty="0"/>
              <a:t>底心(C，C Centered)格子</a:t>
            </a:r>
          </a:p>
        </p:txBody>
      </p:sp>
      <p:sp>
        <p:nvSpPr>
          <p:cNvPr id="4" name="Rectangle 18">
            <a:extLst>
              <a:ext uri="{FF2B5EF4-FFF2-40B4-BE49-F238E27FC236}">
                <a16:creationId xmlns:a16="http://schemas.microsoft.com/office/drawing/2014/main" id="{0F9726C0-B8F8-864A-8653-8AB5E50125B1}"/>
              </a:ext>
            </a:extLst>
          </p:cNvPr>
          <p:cNvSpPr>
            <a:spLocks noChangeArrowheads="1"/>
          </p:cNvSpPr>
          <p:nvPr/>
        </p:nvSpPr>
        <p:spPr bwMode="auto">
          <a:xfrm>
            <a:off x="2411760" y="188640"/>
            <a:ext cx="3977150"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3300"/>
                </a:solidFill>
                <a:effectLst>
                  <a:outerShdw blurRad="38100" dist="38100" dir="2700000" algn="tl">
                    <a:srgbClr val="C0C0C0"/>
                  </a:outerShdw>
                </a:effectLst>
              </a:rPr>
              <a:t>点阵格子</a:t>
            </a:r>
          </a:p>
        </p:txBody>
      </p:sp>
      <p:sp>
        <p:nvSpPr>
          <p:cNvPr id="5" name="矩形 4">
            <a:extLst>
              <a:ext uri="{FF2B5EF4-FFF2-40B4-BE49-F238E27FC236}">
                <a16:creationId xmlns:a16="http://schemas.microsoft.com/office/drawing/2014/main" id="{C13A4D40-FE15-894C-A91E-83D1C1945C7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文本框 9">
            <a:extLst>
              <a:ext uri="{FF2B5EF4-FFF2-40B4-BE49-F238E27FC236}">
                <a16:creationId xmlns:a16="http://schemas.microsoft.com/office/drawing/2014/main" id="{FB7B9E33-F2DF-F64F-99C4-3BAF232D2610}"/>
              </a:ext>
            </a:extLst>
          </p:cNvPr>
          <p:cNvSpPr txBox="1"/>
          <p:nvPr/>
        </p:nvSpPr>
        <p:spPr>
          <a:xfrm>
            <a:off x="1259632" y="5486089"/>
            <a:ext cx="356188" cy="461665"/>
          </a:xfrm>
          <a:prstGeom prst="rect">
            <a:avLst/>
          </a:prstGeom>
          <a:noFill/>
        </p:spPr>
        <p:txBody>
          <a:bodyPr wrap="none" rtlCol="0">
            <a:spAutoFit/>
          </a:bodyPr>
          <a:lstStyle/>
          <a:p>
            <a:r>
              <a:rPr kumimoji="1" lang="en-US" altLang="zh-CN" dirty="0"/>
              <a:t>P</a:t>
            </a:r>
            <a:endParaRPr kumimoji="1" lang="zh-CN" altLang="en-US" dirty="0"/>
          </a:p>
        </p:txBody>
      </p:sp>
      <p:sp>
        <p:nvSpPr>
          <p:cNvPr id="11" name="文本框 10">
            <a:extLst>
              <a:ext uri="{FF2B5EF4-FFF2-40B4-BE49-F238E27FC236}">
                <a16:creationId xmlns:a16="http://schemas.microsoft.com/office/drawing/2014/main" id="{299C6DF4-4F5E-9A41-93BC-C430A90831A9}"/>
              </a:ext>
            </a:extLst>
          </p:cNvPr>
          <p:cNvSpPr txBox="1"/>
          <p:nvPr/>
        </p:nvSpPr>
        <p:spPr>
          <a:xfrm>
            <a:off x="3543667" y="5445224"/>
            <a:ext cx="287258" cy="461665"/>
          </a:xfrm>
          <a:prstGeom prst="rect">
            <a:avLst/>
          </a:prstGeom>
          <a:noFill/>
        </p:spPr>
        <p:txBody>
          <a:bodyPr wrap="none" rtlCol="0">
            <a:spAutoFit/>
          </a:bodyPr>
          <a:lstStyle/>
          <a:p>
            <a:r>
              <a:rPr kumimoji="1" lang="en-US" altLang="zh-CN" dirty="0"/>
              <a:t>I</a:t>
            </a:r>
            <a:endParaRPr kumimoji="1" lang="zh-CN" altLang="en-US" dirty="0"/>
          </a:p>
        </p:txBody>
      </p:sp>
      <p:sp>
        <p:nvSpPr>
          <p:cNvPr id="12" name="文本框 11">
            <a:extLst>
              <a:ext uri="{FF2B5EF4-FFF2-40B4-BE49-F238E27FC236}">
                <a16:creationId xmlns:a16="http://schemas.microsoft.com/office/drawing/2014/main" id="{88B33F0B-E9A2-1945-B190-A3BFCF0AD977}"/>
              </a:ext>
            </a:extLst>
          </p:cNvPr>
          <p:cNvSpPr txBox="1"/>
          <p:nvPr/>
        </p:nvSpPr>
        <p:spPr>
          <a:xfrm>
            <a:off x="5682371" y="5445224"/>
            <a:ext cx="356188" cy="461665"/>
          </a:xfrm>
          <a:prstGeom prst="rect">
            <a:avLst/>
          </a:prstGeom>
          <a:noFill/>
        </p:spPr>
        <p:txBody>
          <a:bodyPr wrap="none" rtlCol="0">
            <a:spAutoFit/>
          </a:bodyPr>
          <a:lstStyle/>
          <a:p>
            <a:r>
              <a:rPr kumimoji="1" lang="en-US" altLang="zh-CN" dirty="0"/>
              <a:t>F</a:t>
            </a:r>
            <a:endParaRPr kumimoji="1" lang="zh-CN" altLang="en-US" dirty="0"/>
          </a:p>
        </p:txBody>
      </p:sp>
      <p:sp>
        <p:nvSpPr>
          <p:cNvPr id="13" name="文本框 12">
            <a:extLst>
              <a:ext uri="{FF2B5EF4-FFF2-40B4-BE49-F238E27FC236}">
                <a16:creationId xmlns:a16="http://schemas.microsoft.com/office/drawing/2014/main" id="{760656D8-4F12-534E-9D81-F7DA1E45226F}"/>
              </a:ext>
            </a:extLst>
          </p:cNvPr>
          <p:cNvSpPr txBox="1"/>
          <p:nvPr/>
        </p:nvSpPr>
        <p:spPr>
          <a:xfrm>
            <a:off x="7808867" y="5445224"/>
            <a:ext cx="389850" cy="461665"/>
          </a:xfrm>
          <a:prstGeom prst="rect">
            <a:avLst/>
          </a:prstGeom>
          <a:noFill/>
        </p:spPr>
        <p:txBody>
          <a:bodyPr wrap="none" rtlCol="0">
            <a:spAutoFit/>
          </a:bodyPr>
          <a:lstStyle/>
          <a:p>
            <a:r>
              <a:rPr kumimoji="1" lang="en-US" altLang="zh-CN" dirty="0"/>
              <a:t>C</a:t>
            </a:r>
            <a:endParaRPr kumimoji="1" lang="zh-CN" altLang="en-US" dirty="0"/>
          </a:p>
        </p:txBody>
      </p:sp>
      <p:pic>
        <p:nvPicPr>
          <p:cNvPr id="14" name="图片 13">
            <a:extLst>
              <a:ext uri="{FF2B5EF4-FFF2-40B4-BE49-F238E27FC236}">
                <a16:creationId xmlns:a16="http://schemas.microsoft.com/office/drawing/2014/main" id="{6F29F5AF-76D8-664B-B609-FDABFFCBE175}"/>
              </a:ext>
            </a:extLst>
          </p:cNvPr>
          <p:cNvPicPr>
            <a:picLocks noChangeAspect="1"/>
          </p:cNvPicPr>
          <p:nvPr/>
        </p:nvPicPr>
        <p:blipFill>
          <a:blip r:embed="rId2"/>
          <a:stretch>
            <a:fillRect/>
          </a:stretch>
        </p:blipFill>
        <p:spPr>
          <a:xfrm>
            <a:off x="151044" y="3507006"/>
            <a:ext cx="2126306" cy="2003890"/>
          </a:xfrm>
          <a:prstGeom prst="rect">
            <a:avLst/>
          </a:prstGeom>
        </p:spPr>
      </p:pic>
      <p:pic>
        <p:nvPicPr>
          <p:cNvPr id="15" name="图片 14">
            <a:extLst>
              <a:ext uri="{FF2B5EF4-FFF2-40B4-BE49-F238E27FC236}">
                <a16:creationId xmlns:a16="http://schemas.microsoft.com/office/drawing/2014/main" id="{7AEE7D70-4789-FE42-8378-2F95B530FE99}"/>
              </a:ext>
            </a:extLst>
          </p:cNvPr>
          <p:cNvPicPr>
            <a:picLocks noChangeAspect="1"/>
          </p:cNvPicPr>
          <p:nvPr/>
        </p:nvPicPr>
        <p:blipFill>
          <a:blip r:embed="rId3"/>
          <a:stretch>
            <a:fillRect/>
          </a:stretch>
        </p:blipFill>
        <p:spPr>
          <a:xfrm>
            <a:off x="2552970" y="3553740"/>
            <a:ext cx="2151376" cy="1913236"/>
          </a:xfrm>
          <a:prstGeom prst="rect">
            <a:avLst/>
          </a:prstGeom>
        </p:spPr>
      </p:pic>
      <p:pic>
        <p:nvPicPr>
          <p:cNvPr id="16" name="图片 15">
            <a:extLst>
              <a:ext uri="{FF2B5EF4-FFF2-40B4-BE49-F238E27FC236}">
                <a16:creationId xmlns:a16="http://schemas.microsoft.com/office/drawing/2014/main" id="{3EB54BEC-BC8E-1648-99BE-35DDAAAAD955}"/>
              </a:ext>
            </a:extLst>
          </p:cNvPr>
          <p:cNvPicPr>
            <a:picLocks noChangeAspect="1"/>
          </p:cNvPicPr>
          <p:nvPr/>
        </p:nvPicPr>
        <p:blipFill>
          <a:blip r:embed="rId4"/>
          <a:stretch>
            <a:fillRect/>
          </a:stretch>
        </p:blipFill>
        <p:spPr>
          <a:xfrm>
            <a:off x="4675383" y="3544836"/>
            <a:ext cx="2226285" cy="1930542"/>
          </a:xfrm>
          <a:prstGeom prst="rect">
            <a:avLst/>
          </a:prstGeom>
        </p:spPr>
      </p:pic>
      <p:pic>
        <p:nvPicPr>
          <p:cNvPr id="17" name="图片 16">
            <a:extLst>
              <a:ext uri="{FF2B5EF4-FFF2-40B4-BE49-F238E27FC236}">
                <a16:creationId xmlns:a16="http://schemas.microsoft.com/office/drawing/2014/main" id="{2D6B8FAF-484F-FA4E-BBD3-600D137FF3D5}"/>
              </a:ext>
            </a:extLst>
          </p:cNvPr>
          <p:cNvPicPr>
            <a:picLocks noChangeAspect="1"/>
          </p:cNvPicPr>
          <p:nvPr/>
        </p:nvPicPr>
        <p:blipFill>
          <a:blip r:embed="rId5"/>
          <a:stretch>
            <a:fillRect/>
          </a:stretch>
        </p:blipFill>
        <p:spPr>
          <a:xfrm>
            <a:off x="7045547" y="3646056"/>
            <a:ext cx="2041621" cy="1816136"/>
          </a:xfrm>
          <a:prstGeom prst="rect">
            <a:avLst/>
          </a:prstGeom>
        </p:spPr>
      </p:pic>
      <p:sp>
        <p:nvSpPr>
          <p:cNvPr id="6" name="灯片编号占位符 1">
            <a:extLst>
              <a:ext uri="{FF2B5EF4-FFF2-40B4-BE49-F238E27FC236}">
                <a16:creationId xmlns:a16="http://schemas.microsoft.com/office/drawing/2014/main" id="{DC129F8F-5D2B-AB36-5185-113647598589}"/>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57</a:t>
            </a:fld>
            <a:endParaRPr lang="en-US" altLang="zh-CN" dirty="0"/>
          </a:p>
        </p:txBody>
      </p:sp>
    </p:spTree>
    <p:extLst>
      <p:ext uri="{BB962C8B-B14F-4D97-AF65-F5344CB8AC3E}">
        <p14:creationId xmlns:p14="http://schemas.microsoft.com/office/powerpoint/2010/main" val="70764589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9299" name="Text Box 3"/>
          <p:cNvSpPr txBox="1">
            <a:spLocks noChangeArrowheads="1"/>
          </p:cNvSpPr>
          <p:nvPr/>
        </p:nvSpPr>
        <p:spPr bwMode="auto">
          <a:xfrm>
            <a:off x="2045677" y="188640"/>
            <a:ext cx="5140569" cy="51911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2800" b="1" dirty="0">
                <a:solidFill>
                  <a:srgbClr val="CC0000"/>
                </a:solidFill>
                <a:effectLst>
                  <a:outerShdw blurRad="38100" dist="38100" dir="2700000" algn="tl">
                    <a:srgbClr val="C0C0C0"/>
                  </a:outerShdw>
                </a:effectLst>
              </a:rPr>
              <a:t>14</a:t>
            </a:r>
            <a:r>
              <a:rPr kumimoji="0" lang="zh-CN" altLang="en-US" sz="2800" b="1" dirty="0">
                <a:solidFill>
                  <a:srgbClr val="CC0000"/>
                </a:solidFill>
                <a:effectLst>
                  <a:outerShdw blurRad="38100" dist="38100" dir="2700000" algn="tl">
                    <a:srgbClr val="C0C0C0"/>
                  </a:outerShdw>
                </a:effectLst>
              </a:rPr>
              <a:t>种</a:t>
            </a:r>
            <a:r>
              <a:rPr kumimoji="0" lang="en-US" altLang="zh-CN" sz="2800" b="1" dirty="0" err="1">
                <a:solidFill>
                  <a:srgbClr val="CC0000"/>
                </a:solidFill>
                <a:effectLst>
                  <a:outerShdw blurRad="38100" dist="38100" dir="2700000" algn="tl">
                    <a:srgbClr val="C0C0C0"/>
                  </a:outerShdw>
                </a:effectLst>
              </a:rPr>
              <a:t>Bravias</a:t>
            </a:r>
            <a:r>
              <a:rPr kumimoji="0" lang="zh-CN" altLang="en-US" sz="2800" b="1" dirty="0">
                <a:solidFill>
                  <a:srgbClr val="CC0000"/>
                </a:solidFill>
                <a:effectLst>
                  <a:outerShdw blurRad="38100" dist="38100" dir="2700000" algn="tl">
                    <a:srgbClr val="C0C0C0"/>
                  </a:outerShdw>
                </a:effectLst>
              </a:rPr>
              <a:t>空间点阵型式</a:t>
            </a:r>
            <a:endParaRPr kumimoji="0" lang="zh-CN" altLang="en-US" sz="2800" b="1" i="1" dirty="0">
              <a:solidFill>
                <a:srgbClr val="CC0000"/>
              </a:solidFill>
              <a:effectLst>
                <a:outerShdw blurRad="38100" dist="38100" dir="2700000" algn="tl">
                  <a:srgbClr val="C0C0C0"/>
                </a:outerShdw>
              </a:effectLst>
            </a:endParaRPr>
          </a:p>
        </p:txBody>
      </p:sp>
      <p:sp>
        <p:nvSpPr>
          <p:cNvPr id="1719300" name="Text Box 4"/>
          <p:cNvSpPr txBox="1">
            <a:spLocks noChangeArrowheads="1"/>
          </p:cNvSpPr>
          <p:nvPr/>
        </p:nvSpPr>
        <p:spPr bwMode="auto">
          <a:xfrm>
            <a:off x="206618" y="1242775"/>
            <a:ext cx="4785946" cy="4018536"/>
          </a:xfrm>
          <a:prstGeom prst="rect">
            <a:avLst/>
          </a:prstGeom>
          <a:noFill/>
          <a:ln w="9525" algn="ctr">
            <a:noFill/>
            <a:miter lim="800000"/>
            <a:headEnd/>
            <a:tailEnd/>
          </a:ln>
          <a:effectLst/>
        </p:spPr>
        <p:txBody>
          <a:bodyPr>
            <a:spAutoFit/>
          </a:bodyPr>
          <a:lstStyle/>
          <a:p>
            <a:pPr>
              <a:lnSpc>
                <a:spcPct val="130000"/>
              </a:lnSpc>
              <a:defRPr/>
            </a:pPr>
            <a:r>
              <a:rPr kumimoji="0" lang="zh-CN" altLang="en-US" sz="2200" b="1" dirty="0"/>
              <a:t>按对称性最高、体积最小</a:t>
            </a:r>
            <a:r>
              <a:rPr lang="zh-CN" altLang="en-US" sz="2200" b="1" dirty="0"/>
              <a:t>划分</a:t>
            </a:r>
            <a:r>
              <a:rPr kumimoji="0" lang="en-US" altLang="zh-CN" sz="2200" b="1" dirty="0"/>
              <a:t>Bravais</a:t>
            </a:r>
            <a:r>
              <a:rPr kumimoji="0" lang="zh-CN" altLang="en-US" sz="2200" b="1" dirty="0"/>
              <a:t>格子：</a:t>
            </a:r>
            <a:r>
              <a:rPr kumimoji="0" lang="en-US" altLang="zh-CN" sz="2200" b="1" dirty="0">
                <a:solidFill>
                  <a:srgbClr val="FF00FF"/>
                </a:solidFill>
              </a:rPr>
              <a:t>(1)</a:t>
            </a:r>
            <a:r>
              <a:rPr kumimoji="0" lang="zh-CN" altLang="en-US" sz="2200" b="1" dirty="0"/>
              <a:t>简单立方 </a:t>
            </a:r>
            <a:r>
              <a:rPr kumimoji="0" lang="en-US" altLang="zh-CN" sz="2200" b="1" dirty="0">
                <a:solidFill>
                  <a:srgbClr val="FF00FF"/>
                </a:solidFill>
              </a:rPr>
              <a:t>(2)</a:t>
            </a:r>
            <a:r>
              <a:rPr kumimoji="0" lang="zh-CN" altLang="en-US" sz="2200" b="1" dirty="0"/>
              <a:t>立方体心 </a:t>
            </a:r>
            <a:r>
              <a:rPr kumimoji="0" lang="en-US" altLang="zh-CN" sz="2200" b="1" dirty="0">
                <a:solidFill>
                  <a:srgbClr val="FF00FF"/>
                </a:solidFill>
              </a:rPr>
              <a:t>(3)</a:t>
            </a:r>
            <a:r>
              <a:rPr kumimoji="0" lang="zh-CN" altLang="en-US" sz="2200" b="1" dirty="0"/>
              <a:t>立方面心</a:t>
            </a:r>
            <a:r>
              <a:rPr kumimoji="0" lang="en-US" altLang="zh-CN" sz="2200" b="1" dirty="0"/>
              <a:t>3</a:t>
            </a:r>
            <a:r>
              <a:rPr kumimoji="0" lang="zh-CN" altLang="en-US" sz="2200" b="1" dirty="0"/>
              <a:t>种型式</a:t>
            </a:r>
            <a:r>
              <a:rPr kumimoji="0" lang="en-US" altLang="zh-CN" sz="2200" b="1" dirty="0"/>
              <a:t> </a:t>
            </a:r>
            <a:r>
              <a:rPr kumimoji="0" lang="en-US" altLang="zh-CN" sz="2200" b="1" dirty="0">
                <a:solidFill>
                  <a:srgbClr val="FF00FF"/>
                </a:solidFill>
              </a:rPr>
              <a:t>(4)</a:t>
            </a:r>
            <a:r>
              <a:rPr kumimoji="0" lang="zh-CN" altLang="en-US" sz="2200" b="1" dirty="0"/>
              <a:t>四方</a:t>
            </a:r>
            <a:r>
              <a:rPr kumimoji="0" lang="en-US" altLang="zh-CN" sz="2200" b="1" dirty="0">
                <a:solidFill>
                  <a:srgbClr val="FF00FF"/>
                </a:solidFill>
              </a:rPr>
              <a:t>(5)</a:t>
            </a:r>
            <a:r>
              <a:rPr kumimoji="0" lang="zh-CN" altLang="en-US" sz="2200" b="1" dirty="0"/>
              <a:t>四方体心</a:t>
            </a:r>
            <a:r>
              <a:rPr kumimoji="0" lang="en-US" altLang="zh-CN" sz="2200" b="1" dirty="0"/>
              <a:t>2</a:t>
            </a:r>
            <a:r>
              <a:rPr kumimoji="0" lang="zh-CN" altLang="en-US" sz="2200" b="1" dirty="0"/>
              <a:t>种， </a:t>
            </a:r>
            <a:r>
              <a:rPr kumimoji="0" lang="en-US" altLang="zh-CN" sz="2200" b="1" dirty="0">
                <a:solidFill>
                  <a:srgbClr val="FF00FF"/>
                </a:solidFill>
              </a:rPr>
              <a:t>(6)</a:t>
            </a:r>
            <a:r>
              <a:rPr kumimoji="0" lang="zh-CN" altLang="en-US" sz="2200" b="1" dirty="0"/>
              <a:t>正交</a:t>
            </a:r>
            <a:r>
              <a:rPr kumimoji="0" lang="en-US" altLang="zh-CN" sz="2200" b="1" dirty="0">
                <a:solidFill>
                  <a:srgbClr val="FF00FF"/>
                </a:solidFill>
              </a:rPr>
              <a:t>(7)</a:t>
            </a:r>
            <a:r>
              <a:rPr kumimoji="0" lang="zh-CN" altLang="en-US" sz="2200" b="1" dirty="0"/>
              <a:t>正交底心</a:t>
            </a:r>
            <a:r>
              <a:rPr kumimoji="0" lang="en-US" altLang="zh-CN" sz="2200" b="1" dirty="0">
                <a:solidFill>
                  <a:srgbClr val="FF00FF"/>
                </a:solidFill>
              </a:rPr>
              <a:t>(8)</a:t>
            </a:r>
            <a:r>
              <a:rPr kumimoji="0" lang="zh-CN" altLang="en-US" sz="2200" b="1" dirty="0"/>
              <a:t>正交体心和</a:t>
            </a:r>
            <a:r>
              <a:rPr kumimoji="0" lang="en-US" altLang="zh-CN" sz="2200" b="1" dirty="0">
                <a:solidFill>
                  <a:srgbClr val="FF00FF"/>
                </a:solidFill>
              </a:rPr>
              <a:t>(9)</a:t>
            </a:r>
            <a:r>
              <a:rPr kumimoji="0" lang="zh-CN" altLang="en-US" sz="2200" b="1" dirty="0"/>
              <a:t>正交面心</a:t>
            </a:r>
            <a:r>
              <a:rPr kumimoji="0" lang="en-US" altLang="zh-CN" sz="2200" b="1" dirty="0"/>
              <a:t>4</a:t>
            </a:r>
            <a:r>
              <a:rPr kumimoji="0" lang="zh-CN" altLang="en-US" sz="2200" b="1" dirty="0"/>
              <a:t>种</a:t>
            </a:r>
            <a:r>
              <a:rPr kumimoji="0" lang="en-US" altLang="zh-CN" sz="2200" b="1" dirty="0"/>
              <a:t>,</a:t>
            </a:r>
            <a:r>
              <a:rPr kumimoji="0" lang="en-US" altLang="zh-CN" sz="2200" b="1" dirty="0">
                <a:solidFill>
                  <a:srgbClr val="FF00FF"/>
                </a:solidFill>
              </a:rPr>
              <a:t>(10)</a:t>
            </a:r>
            <a:r>
              <a:rPr kumimoji="0" lang="zh-CN" altLang="en-US" sz="2200" b="1" dirty="0"/>
              <a:t>菱面体三方</a:t>
            </a:r>
            <a:r>
              <a:rPr kumimoji="0" lang="en-US" altLang="zh-CN" sz="2200" b="1" dirty="0">
                <a:solidFill>
                  <a:srgbClr val="FF00FF"/>
                </a:solidFill>
              </a:rPr>
              <a:t>(11)</a:t>
            </a:r>
            <a:r>
              <a:rPr kumimoji="0" lang="zh-CN" altLang="en-US" sz="2200" b="1" dirty="0"/>
              <a:t>六方体</a:t>
            </a:r>
            <a:r>
              <a:rPr kumimoji="0" lang="en-US" altLang="zh-CN" sz="2200" b="1" dirty="0"/>
              <a:t> </a:t>
            </a:r>
            <a:r>
              <a:rPr kumimoji="0" lang="en-US" altLang="zh-CN" sz="2200" b="1" dirty="0">
                <a:solidFill>
                  <a:srgbClr val="FF00FF"/>
                </a:solidFill>
              </a:rPr>
              <a:t>(12, 13)</a:t>
            </a:r>
            <a:r>
              <a:rPr kumimoji="0" lang="zh-CN" altLang="en-US" sz="2200" b="1" dirty="0"/>
              <a:t>单斜和</a:t>
            </a:r>
            <a:r>
              <a:rPr kumimoji="0" lang="en-US" altLang="zh-CN" sz="2200" b="1" dirty="0">
                <a:solidFill>
                  <a:srgbClr val="FF00FF"/>
                </a:solidFill>
              </a:rPr>
              <a:t>(13)</a:t>
            </a:r>
            <a:r>
              <a:rPr kumimoji="0" lang="zh-CN" altLang="en-US" sz="2200" b="1" dirty="0"/>
              <a:t>单斜底心</a:t>
            </a:r>
            <a:r>
              <a:rPr kumimoji="0" lang="en-US" altLang="zh-CN" sz="2200" b="1" dirty="0"/>
              <a:t> </a:t>
            </a:r>
            <a:r>
              <a:rPr kumimoji="0" lang="en-US" altLang="zh-CN" sz="2200" b="1" dirty="0">
                <a:solidFill>
                  <a:srgbClr val="FF40FF"/>
                </a:solidFill>
              </a:rPr>
              <a:t>(14)</a:t>
            </a:r>
            <a:r>
              <a:rPr kumimoji="0" lang="zh-CN" altLang="en-US" sz="2200" b="1" dirty="0"/>
              <a:t>三斜。总计共有</a:t>
            </a:r>
            <a:r>
              <a:rPr kumimoji="0" lang="en-US" altLang="zh-CN" sz="2200" b="1" dirty="0"/>
              <a:t>14</a:t>
            </a:r>
            <a:r>
              <a:rPr kumimoji="0" lang="zh-CN" altLang="en-US" sz="2200" b="1" dirty="0"/>
              <a:t>种空间点阵型式。</a:t>
            </a:r>
            <a:r>
              <a:rPr kumimoji="0" lang="en-US" altLang="zh-CN" sz="2200" b="1" dirty="0" err="1"/>
              <a:t>Bravias</a:t>
            </a:r>
            <a:r>
              <a:rPr kumimoji="0" lang="zh-CN" altLang="en-US" sz="2200" b="1" dirty="0"/>
              <a:t>于</a:t>
            </a:r>
            <a:r>
              <a:rPr kumimoji="0" lang="en-US" altLang="zh-CN" sz="2200" b="1" dirty="0"/>
              <a:t>1866</a:t>
            </a:r>
            <a:r>
              <a:rPr kumimoji="0" lang="zh-CN" altLang="en-US" sz="2200" b="1" dirty="0"/>
              <a:t>年从点阵对称性</a:t>
            </a:r>
            <a:r>
              <a:rPr lang="zh-CN" altLang="en-US" sz="2200" b="1" dirty="0"/>
              <a:t>出</a:t>
            </a:r>
            <a:r>
              <a:rPr kumimoji="0" lang="zh-CN" altLang="en-US" sz="2200" b="1" dirty="0"/>
              <a:t>，所以也叫</a:t>
            </a:r>
            <a:r>
              <a:rPr kumimoji="0" lang="en-US" altLang="zh-CN" sz="2200" b="1" dirty="0" err="1"/>
              <a:t>Bravias</a:t>
            </a:r>
            <a:r>
              <a:rPr kumimoji="0" lang="zh-CN" altLang="en-US" sz="2200" b="1" dirty="0"/>
              <a:t>点阵型式</a:t>
            </a:r>
          </a:p>
        </p:txBody>
      </p:sp>
      <p:grpSp>
        <p:nvGrpSpPr>
          <p:cNvPr id="14340" name="Group 20"/>
          <p:cNvGrpSpPr>
            <a:grpSpLocks/>
          </p:cNvGrpSpPr>
          <p:nvPr/>
        </p:nvGrpSpPr>
        <p:grpSpPr bwMode="auto">
          <a:xfrm>
            <a:off x="5037992" y="1102568"/>
            <a:ext cx="3682512" cy="5638800"/>
            <a:chOff x="3631" y="672"/>
            <a:chExt cx="2513" cy="3552"/>
          </a:xfrm>
        </p:grpSpPr>
        <p:pic>
          <p:nvPicPr>
            <p:cNvPr id="14341" name="Picture 5" descr="bravlat"/>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31" y="672"/>
              <a:ext cx="2513" cy="3552"/>
            </a:xfrm>
            <a:prstGeom prst="rect">
              <a:avLst/>
            </a:prstGeom>
            <a:solidFill>
              <a:srgbClr val="FAFCA4"/>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19302" name="Text Box 6"/>
            <p:cNvSpPr txBox="1">
              <a:spLocks noChangeArrowheads="1"/>
            </p:cNvSpPr>
            <p:nvPr/>
          </p:nvSpPr>
          <p:spPr bwMode="auto">
            <a:xfrm>
              <a:off x="4386" y="672"/>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a:t>
              </a:r>
            </a:p>
          </p:txBody>
        </p:sp>
        <p:sp>
          <p:nvSpPr>
            <p:cNvPr id="1719303" name="Text Box 7"/>
            <p:cNvSpPr txBox="1">
              <a:spLocks noChangeArrowheads="1"/>
            </p:cNvSpPr>
            <p:nvPr/>
          </p:nvSpPr>
          <p:spPr bwMode="auto">
            <a:xfrm>
              <a:off x="4920" y="672"/>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(2)</a:t>
              </a:r>
            </a:p>
          </p:txBody>
        </p:sp>
        <p:sp>
          <p:nvSpPr>
            <p:cNvPr id="1719304" name="Text Box 8"/>
            <p:cNvSpPr txBox="1">
              <a:spLocks noChangeArrowheads="1"/>
            </p:cNvSpPr>
            <p:nvPr/>
          </p:nvSpPr>
          <p:spPr bwMode="auto">
            <a:xfrm>
              <a:off x="5484" y="672"/>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(3)</a:t>
              </a:r>
            </a:p>
          </p:txBody>
        </p:sp>
        <p:sp>
          <p:nvSpPr>
            <p:cNvPr id="1719305" name="Text Box 9"/>
            <p:cNvSpPr txBox="1">
              <a:spLocks noChangeArrowheads="1"/>
            </p:cNvSpPr>
            <p:nvPr/>
          </p:nvSpPr>
          <p:spPr bwMode="auto">
            <a:xfrm>
              <a:off x="4338" y="1518"/>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(4)</a:t>
              </a:r>
            </a:p>
          </p:txBody>
        </p:sp>
        <p:sp>
          <p:nvSpPr>
            <p:cNvPr id="1719306" name="Text Box 10"/>
            <p:cNvSpPr txBox="1">
              <a:spLocks noChangeArrowheads="1"/>
            </p:cNvSpPr>
            <p:nvPr/>
          </p:nvSpPr>
          <p:spPr bwMode="auto">
            <a:xfrm>
              <a:off x="5568" y="1516"/>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(5)</a:t>
              </a:r>
            </a:p>
          </p:txBody>
        </p:sp>
        <p:sp>
          <p:nvSpPr>
            <p:cNvPr id="1719307" name="Text Box 11"/>
            <p:cNvSpPr txBox="1">
              <a:spLocks noChangeArrowheads="1"/>
            </p:cNvSpPr>
            <p:nvPr/>
          </p:nvSpPr>
          <p:spPr bwMode="auto">
            <a:xfrm>
              <a:off x="3936" y="2092"/>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(6)</a:t>
              </a:r>
            </a:p>
          </p:txBody>
        </p:sp>
        <p:sp>
          <p:nvSpPr>
            <p:cNvPr id="1719308" name="Text Box 12"/>
            <p:cNvSpPr txBox="1">
              <a:spLocks noChangeArrowheads="1"/>
            </p:cNvSpPr>
            <p:nvPr/>
          </p:nvSpPr>
          <p:spPr bwMode="auto">
            <a:xfrm>
              <a:off x="4512" y="2026"/>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(7)</a:t>
              </a:r>
            </a:p>
          </p:txBody>
        </p:sp>
        <p:sp>
          <p:nvSpPr>
            <p:cNvPr id="1719309" name="Text Box 13"/>
            <p:cNvSpPr txBox="1">
              <a:spLocks noChangeArrowheads="1"/>
            </p:cNvSpPr>
            <p:nvPr/>
          </p:nvSpPr>
          <p:spPr bwMode="auto">
            <a:xfrm>
              <a:off x="5484" y="2026"/>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(8)</a:t>
              </a:r>
            </a:p>
          </p:txBody>
        </p:sp>
        <p:sp>
          <p:nvSpPr>
            <p:cNvPr id="1719310" name="Text Box 14"/>
            <p:cNvSpPr txBox="1">
              <a:spLocks noChangeArrowheads="1"/>
            </p:cNvSpPr>
            <p:nvPr/>
          </p:nvSpPr>
          <p:spPr bwMode="auto">
            <a:xfrm>
              <a:off x="5904" y="1978"/>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(9)</a:t>
              </a:r>
            </a:p>
          </p:txBody>
        </p:sp>
        <p:sp>
          <p:nvSpPr>
            <p:cNvPr id="1719311" name="Text Box 15"/>
            <p:cNvSpPr txBox="1">
              <a:spLocks noChangeArrowheads="1"/>
            </p:cNvSpPr>
            <p:nvPr/>
          </p:nvSpPr>
          <p:spPr bwMode="auto">
            <a:xfrm>
              <a:off x="4272" y="2832"/>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(10)</a:t>
              </a:r>
            </a:p>
          </p:txBody>
        </p:sp>
        <p:sp>
          <p:nvSpPr>
            <p:cNvPr id="1719312" name="Text Box 16"/>
            <p:cNvSpPr txBox="1">
              <a:spLocks noChangeArrowheads="1"/>
            </p:cNvSpPr>
            <p:nvPr/>
          </p:nvSpPr>
          <p:spPr bwMode="auto">
            <a:xfrm>
              <a:off x="5712" y="2830"/>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(11)</a:t>
              </a:r>
            </a:p>
          </p:txBody>
        </p:sp>
        <p:sp>
          <p:nvSpPr>
            <p:cNvPr id="1719313" name="Text Box 17"/>
            <p:cNvSpPr txBox="1">
              <a:spLocks noChangeArrowheads="1"/>
            </p:cNvSpPr>
            <p:nvPr/>
          </p:nvSpPr>
          <p:spPr bwMode="auto">
            <a:xfrm>
              <a:off x="3840" y="3514"/>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(12)</a:t>
              </a:r>
            </a:p>
          </p:txBody>
        </p:sp>
        <p:sp>
          <p:nvSpPr>
            <p:cNvPr id="1719314" name="Text Box 18"/>
            <p:cNvSpPr txBox="1">
              <a:spLocks noChangeArrowheads="1"/>
            </p:cNvSpPr>
            <p:nvPr/>
          </p:nvSpPr>
          <p:spPr bwMode="auto">
            <a:xfrm>
              <a:off x="4974" y="3946"/>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(13)</a:t>
              </a:r>
            </a:p>
          </p:txBody>
        </p:sp>
        <p:sp>
          <p:nvSpPr>
            <p:cNvPr id="1719315" name="Text Box 19"/>
            <p:cNvSpPr txBox="1">
              <a:spLocks noChangeArrowheads="1"/>
            </p:cNvSpPr>
            <p:nvPr/>
          </p:nvSpPr>
          <p:spPr bwMode="auto">
            <a:xfrm>
              <a:off x="5712" y="3360"/>
              <a:ext cx="240" cy="136"/>
            </a:xfrm>
            <a:prstGeom prst="rect">
              <a:avLst/>
            </a:prstGeom>
            <a:noFill/>
            <a:ln w="9525">
              <a:noFill/>
              <a:miter lim="800000"/>
              <a:headEnd/>
              <a:tailEnd/>
            </a:ln>
            <a:effectLst/>
          </p:spPr>
          <p:txBody>
            <a:bodyPr lIns="0" tIns="0" rIns="0" bIns="0">
              <a:spAutoFit/>
            </a:bodyPr>
            <a:lstStyle/>
            <a:p>
              <a:pPr algn="ctr">
                <a:spcBef>
                  <a:spcPct val="50000"/>
                </a:spcBef>
                <a:defRPr/>
              </a:pPr>
              <a:r>
                <a:rPr lang="en-US" altLang="zh-CN" sz="1400" b="1">
                  <a:solidFill>
                    <a:srgbClr val="FF00FF"/>
                  </a:solidFill>
                </a:rPr>
                <a:t>(14)</a:t>
              </a:r>
            </a:p>
          </p:txBody>
        </p:sp>
      </p:gr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48D1AC73-D503-0519-8DB6-23A52C41A701}"/>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58</a:t>
            </a:fld>
            <a:endParaRPr lang="en-US" altLang="zh-CN" dirty="0"/>
          </a:p>
        </p:txBody>
      </p:sp>
    </p:spTree>
    <p:extLst>
      <p:ext uri="{BB962C8B-B14F-4D97-AF65-F5344CB8AC3E}">
        <p14:creationId xmlns:p14="http://schemas.microsoft.com/office/powerpoint/2010/main" val="1794552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7251" name="Text Box 3"/>
          <p:cNvSpPr txBox="1">
            <a:spLocks noChangeArrowheads="1"/>
          </p:cNvSpPr>
          <p:nvPr/>
        </p:nvSpPr>
        <p:spPr bwMode="auto">
          <a:xfrm>
            <a:off x="680779" y="5867894"/>
            <a:ext cx="791114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dirty="0">
                <a:solidFill>
                  <a:srgbClr val="261AE8"/>
                </a:solidFill>
              </a:rPr>
              <a:t>晶体根据晶体理想外形或综合宏观物理性质中呈现的特征可划分为七种晶系</a:t>
            </a:r>
          </a:p>
        </p:txBody>
      </p:sp>
      <p:pic>
        <p:nvPicPr>
          <p:cNvPr id="12292" name="Picture 3" descr="npo0001b4"/>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915866" y="1111658"/>
            <a:ext cx="7433896" cy="464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7252" name="Text Box 4"/>
          <p:cNvSpPr txBox="1">
            <a:spLocks noChangeArrowheads="1"/>
          </p:cNvSpPr>
          <p:nvPr/>
        </p:nvSpPr>
        <p:spPr bwMode="auto">
          <a:xfrm>
            <a:off x="1634052" y="1232186"/>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dirty="0">
                <a:solidFill>
                  <a:srgbClr val="C00000"/>
                </a:solidFill>
              </a:rPr>
              <a:t>立方</a:t>
            </a:r>
          </a:p>
        </p:txBody>
      </p:sp>
      <p:sp>
        <p:nvSpPr>
          <p:cNvPr id="1717253" name="Text Box 5"/>
          <p:cNvSpPr txBox="1">
            <a:spLocks noChangeArrowheads="1"/>
          </p:cNvSpPr>
          <p:nvPr/>
        </p:nvSpPr>
        <p:spPr bwMode="auto">
          <a:xfrm>
            <a:off x="3922463" y="1232186"/>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dirty="0">
                <a:solidFill>
                  <a:srgbClr val="C00000"/>
                </a:solidFill>
              </a:rPr>
              <a:t>四方</a:t>
            </a:r>
          </a:p>
        </p:txBody>
      </p:sp>
      <p:sp>
        <p:nvSpPr>
          <p:cNvPr id="1717254" name="Text Box 6"/>
          <p:cNvSpPr txBox="1">
            <a:spLocks noChangeArrowheads="1"/>
          </p:cNvSpPr>
          <p:nvPr/>
        </p:nvSpPr>
        <p:spPr bwMode="auto">
          <a:xfrm>
            <a:off x="5870331" y="1552575"/>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a:solidFill>
                  <a:srgbClr val="C00000"/>
                </a:solidFill>
              </a:rPr>
              <a:t>正交</a:t>
            </a:r>
          </a:p>
        </p:txBody>
      </p:sp>
      <p:sp>
        <p:nvSpPr>
          <p:cNvPr id="1717255" name="Text Box 7"/>
          <p:cNvSpPr txBox="1">
            <a:spLocks noChangeArrowheads="1"/>
          </p:cNvSpPr>
          <p:nvPr/>
        </p:nvSpPr>
        <p:spPr bwMode="auto">
          <a:xfrm>
            <a:off x="7297616" y="1557338"/>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a:solidFill>
                  <a:srgbClr val="C00000"/>
                </a:solidFill>
              </a:rPr>
              <a:t>三方</a:t>
            </a:r>
          </a:p>
        </p:txBody>
      </p:sp>
      <p:sp>
        <p:nvSpPr>
          <p:cNvPr id="1717256" name="Text Box 8"/>
          <p:cNvSpPr txBox="1">
            <a:spLocks noChangeArrowheads="1"/>
          </p:cNvSpPr>
          <p:nvPr/>
        </p:nvSpPr>
        <p:spPr bwMode="auto">
          <a:xfrm>
            <a:off x="2385647" y="4814888"/>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a:solidFill>
                  <a:srgbClr val="C00000"/>
                </a:solidFill>
              </a:rPr>
              <a:t>单斜</a:t>
            </a:r>
          </a:p>
        </p:txBody>
      </p:sp>
      <p:sp>
        <p:nvSpPr>
          <p:cNvPr id="1717257" name="Text Box 9"/>
          <p:cNvSpPr txBox="1">
            <a:spLocks noChangeArrowheads="1"/>
          </p:cNvSpPr>
          <p:nvPr/>
        </p:nvSpPr>
        <p:spPr bwMode="auto">
          <a:xfrm>
            <a:off x="5339862" y="4829176"/>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a:solidFill>
                  <a:srgbClr val="C00000"/>
                </a:solidFill>
              </a:rPr>
              <a:t>三斜</a:t>
            </a:r>
          </a:p>
        </p:txBody>
      </p:sp>
      <p:sp>
        <p:nvSpPr>
          <p:cNvPr id="1717258" name="Text Box 10"/>
          <p:cNvSpPr txBox="1">
            <a:spLocks noChangeArrowheads="1"/>
          </p:cNvSpPr>
          <p:nvPr/>
        </p:nvSpPr>
        <p:spPr bwMode="auto">
          <a:xfrm>
            <a:off x="7942385" y="4829176"/>
            <a:ext cx="649537" cy="369332"/>
          </a:xfrm>
          <a:prstGeom prst="rect">
            <a:avLst/>
          </a:prstGeom>
          <a:noFill/>
          <a:ln w="9525" algn="ctr">
            <a:noFill/>
            <a:miter lim="800000"/>
            <a:headEnd/>
            <a:tailEnd/>
          </a:ln>
          <a:effectLst/>
        </p:spPr>
        <p:txBody>
          <a:bodyPr wrap="none">
            <a:spAutoFit/>
          </a:bodyPr>
          <a:lstStyle/>
          <a:p>
            <a:pPr>
              <a:defRPr/>
            </a:pPr>
            <a:r>
              <a:rPr kumimoji="0" lang="zh-CN" altLang="en-US" sz="1800" b="1" dirty="0">
                <a:solidFill>
                  <a:srgbClr val="C00000"/>
                </a:solidFill>
              </a:rPr>
              <a:t>六方</a:t>
            </a:r>
          </a:p>
        </p:txBody>
      </p:sp>
      <p:sp>
        <p:nvSpPr>
          <p:cNvPr id="12301" name="Rectangle 13"/>
          <p:cNvSpPr>
            <a:spLocks noChangeArrowheads="1"/>
          </p:cNvSpPr>
          <p:nvPr/>
        </p:nvSpPr>
        <p:spPr bwMode="auto">
          <a:xfrm>
            <a:off x="3840774" y="179929"/>
            <a:ext cx="1832553"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0" lang="zh-CN" altLang="en-US" sz="3200" b="1" dirty="0">
                <a:solidFill>
                  <a:srgbClr val="C00000"/>
                </a:solidFill>
                <a:effectLst>
                  <a:outerShdw blurRad="38100" dist="38100" dir="2700000" algn="tl">
                    <a:srgbClr val="C0C0C0"/>
                  </a:outerShdw>
                </a:effectLst>
                <a:latin typeface="Arial" charset="0"/>
              </a:rPr>
              <a:t>七种晶系</a:t>
            </a:r>
          </a:p>
        </p:txBody>
      </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1D4A085F-213B-583B-27AC-6766BF31930B}"/>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59</a:t>
            </a:fld>
            <a:endParaRPr lang="en-US" altLang="zh-CN" dirty="0"/>
          </a:p>
        </p:txBody>
      </p:sp>
    </p:spTree>
    <p:extLst>
      <p:ext uri="{BB962C8B-B14F-4D97-AF65-F5344CB8AC3E}">
        <p14:creationId xmlns:p14="http://schemas.microsoft.com/office/powerpoint/2010/main" val="2490271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7506" name="Text Box 2"/>
          <p:cNvSpPr txBox="1">
            <a:spLocks noChangeArrowheads="1"/>
          </p:cNvSpPr>
          <p:nvPr/>
        </p:nvSpPr>
        <p:spPr bwMode="auto">
          <a:xfrm>
            <a:off x="272469" y="1064737"/>
            <a:ext cx="8639173" cy="2441374"/>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just" eaLnBrk="1" hangingPunct="1">
              <a:lnSpc>
                <a:spcPct val="130000"/>
              </a:lnSpc>
              <a:spcAft>
                <a:spcPct val="50000"/>
              </a:spcAft>
            </a:pPr>
            <a:r>
              <a:rPr kumimoji="0" lang="zh-CN" altLang="en-US" dirty="0"/>
              <a:t>金属中的电子容易脱离原子核束缚成为自由电子或离域电子。这些电子不再属于某一金属原子，而可以在整个金属晶体中自由流动，为整个金属所共有，正离子浸泡在自由电子的“海洋”中。金属中这种自由电子与正离子间的作用力将金属原子胶合在一起而成为金属晶体，该作用力即称为</a:t>
            </a:r>
            <a:r>
              <a:rPr kumimoji="0" lang="zh-CN" altLang="en-US" dirty="0">
                <a:solidFill>
                  <a:srgbClr val="FF0000"/>
                </a:solidFill>
              </a:rPr>
              <a:t>金属键</a:t>
            </a:r>
            <a:r>
              <a:rPr kumimoji="0" lang="zh-CN" altLang="en-US" dirty="0"/>
              <a:t>。 </a:t>
            </a:r>
          </a:p>
        </p:txBody>
      </p:sp>
      <p:pic>
        <p:nvPicPr>
          <p:cNvPr id="1557507" name="Picture 3" descr="FG12_3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10010" y="3836251"/>
            <a:ext cx="3596522" cy="23899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06" name="Rectangle 6"/>
          <p:cNvSpPr>
            <a:spLocks noChangeArrowheads="1"/>
          </p:cNvSpPr>
          <p:nvPr/>
        </p:nvSpPr>
        <p:spPr bwMode="auto">
          <a:xfrm>
            <a:off x="2425885" y="116632"/>
            <a:ext cx="4288353" cy="68179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30000"/>
              </a:lnSpc>
              <a:spcAft>
                <a:spcPct val="50000"/>
              </a:spcAft>
            </a:pPr>
            <a:r>
              <a:rPr kumimoji="0" lang="zh-CN" altLang="en-US" sz="3200" b="1" dirty="0">
                <a:solidFill>
                  <a:srgbClr val="CC3300"/>
                </a:solidFill>
                <a:effectLst>
                  <a:outerShdw blurRad="38100" dist="38100" dir="2700000" algn="tl">
                    <a:srgbClr val="C0C0C0"/>
                  </a:outerShdw>
                </a:effectLst>
              </a:rPr>
              <a:t>自由电子模型与金属键</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390D3648-0005-954E-A3C8-DFB073C7C73C}"/>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6</a:t>
            </a:fld>
            <a:endParaRPr lang="en-US" altLang="zh-CN" dirty="0"/>
          </a:p>
        </p:txBody>
      </p:sp>
    </p:spTree>
    <p:extLst>
      <p:ext uri="{BB962C8B-B14F-4D97-AF65-F5344CB8AC3E}">
        <p14:creationId xmlns:p14="http://schemas.microsoft.com/office/powerpoint/2010/main" val="139780228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2">
            <a:extLst>
              <a:ext uri="{FF2B5EF4-FFF2-40B4-BE49-F238E27FC236}">
                <a16:creationId xmlns:a16="http://schemas.microsoft.com/office/drawing/2014/main" id="{516A7371-00A0-87A4-1FFA-82129D250DB9}"/>
              </a:ext>
            </a:extLst>
          </p:cNvPr>
          <p:cNvGraphicFramePr>
            <a:graphicFrameLocks noChangeAspect="1"/>
          </p:cNvGraphicFramePr>
          <p:nvPr>
            <p:extLst>
              <p:ext uri="{D42A27DB-BD31-4B8C-83A1-F6EECF244321}">
                <p14:modId xmlns:p14="http://schemas.microsoft.com/office/powerpoint/2010/main" val="2406349262"/>
              </p:ext>
            </p:extLst>
          </p:nvPr>
        </p:nvGraphicFramePr>
        <p:xfrm>
          <a:off x="647700" y="1980233"/>
          <a:ext cx="7848600" cy="1746250"/>
        </p:xfrm>
        <a:graphic>
          <a:graphicData uri="http://schemas.openxmlformats.org/presentationml/2006/ole">
            <mc:AlternateContent xmlns:mc="http://schemas.openxmlformats.org/markup-compatibility/2006">
              <mc:Choice xmlns:v="urn:schemas-microsoft-com:vml" Requires="v">
                <p:oleObj name="公式" r:id="rId2" imgW="74015600" imgH="16383000" progId="Equation.3">
                  <p:embed/>
                </p:oleObj>
              </mc:Choice>
              <mc:Fallback>
                <p:oleObj name="公式" r:id="rId2" imgW="74015600" imgH="16383000" progId="Equation.3">
                  <p:embed/>
                  <p:pic>
                    <p:nvPicPr>
                      <p:cNvPr id="630796" name="Object 12">
                        <a:extLst>
                          <a:ext uri="{FF2B5EF4-FFF2-40B4-BE49-F238E27FC236}">
                            <a16:creationId xmlns:a16="http://schemas.microsoft.com/office/drawing/2014/main" id="{E1CB11A9-0DBE-0FE0-EE98-486AAFACEF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 y="1980233"/>
                        <a:ext cx="7848600" cy="1746250"/>
                      </a:xfrm>
                      <a:prstGeom prst="rect">
                        <a:avLst/>
                      </a:prstGeom>
                      <a:solidFill>
                        <a:srgbClr val="FFFF00"/>
                      </a:solidFill>
                      <a:ln w="38100">
                        <a:solidFill>
                          <a:srgbClr val="FF40FF"/>
                        </a:solidFill>
                        <a:miter lim="800000"/>
                        <a:headEnd/>
                        <a:tailEnd/>
                      </a:ln>
                    </p:spPr>
                  </p:pic>
                </p:oleObj>
              </mc:Fallback>
            </mc:AlternateContent>
          </a:graphicData>
        </a:graphic>
      </p:graphicFrame>
      <p:sp>
        <p:nvSpPr>
          <p:cNvPr id="3" name="文本框 2">
            <a:extLst>
              <a:ext uri="{FF2B5EF4-FFF2-40B4-BE49-F238E27FC236}">
                <a16:creationId xmlns:a16="http://schemas.microsoft.com/office/drawing/2014/main" id="{1B5A2950-B80F-8FF5-6F23-EDDBF9EF92EC}"/>
              </a:ext>
            </a:extLst>
          </p:cNvPr>
          <p:cNvSpPr txBox="1"/>
          <p:nvPr/>
        </p:nvSpPr>
        <p:spPr>
          <a:xfrm>
            <a:off x="2756452" y="1086678"/>
            <a:ext cx="3057247" cy="523220"/>
          </a:xfrm>
          <a:prstGeom prst="rect">
            <a:avLst/>
          </a:prstGeom>
          <a:noFill/>
        </p:spPr>
        <p:txBody>
          <a:bodyPr wrap="none" rtlCol="0">
            <a:spAutoFit/>
          </a:bodyPr>
          <a:lstStyle/>
          <a:p>
            <a:r>
              <a:rPr kumimoji="1" lang="zh-CN" altLang="en-US" sz="2800" dirty="0"/>
              <a:t>基本概念间的关系</a:t>
            </a:r>
          </a:p>
        </p:txBody>
      </p:sp>
    </p:spTree>
    <p:extLst>
      <p:ext uri="{BB962C8B-B14F-4D97-AF65-F5344CB8AC3E}">
        <p14:creationId xmlns:p14="http://schemas.microsoft.com/office/powerpoint/2010/main" val="2891246312"/>
      </p:ext>
    </p:extLst>
  </p:cSld>
  <p:clrMapOvr>
    <a:masterClrMapping/>
  </p:clrMapOvr>
  <mc:AlternateContent xmlns:mc="http://schemas.openxmlformats.org/markup-compatibility/2006">
    <mc:Choice xmlns:p14="http://schemas.microsoft.com/office/powerpoint/2010/main" Requires="p14">
      <p:transition spd="slow" p14:dur="2000" advClick="0"/>
    </mc:Choice>
    <mc:Fallback>
      <p:transition spd="slow"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2">
            <a:extLst>
              <a:ext uri="{FF2B5EF4-FFF2-40B4-BE49-F238E27FC236}">
                <a16:creationId xmlns:a16="http://schemas.microsoft.com/office/drawing/2014/main" id="{CDC65F6E-F3BD-5D4E-B704-30B984C0BFB0}"/>
              </a:ext>
            </a:extLst>
          </p:cNvPr>
          <p:cNvSpPr>
            <a:spLocks noChangeArrowheads="1"/>
          </p:cNvSpPr>
          <p:nvPr/>
        </p:nvSpPr>
        <p:spPr bwMode="auto">
          <a:xfrm>
            <a:off x="2267744" y="188640"/>
            <a:ext cx="50514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lang="zh-CN" altLang="en-US" sz="3200" b="1" dirty="0">
                <a:solidFill>
                  <a:srgbClr val="CC3300"/>
                </a:solidFill>
                <a:effectLst>
                  <a:outerShdw blurRad="38100" dist="38100" dir="2700000" algn="tl">
                    <a:srgbClr val="C0C0C0"/>
                  </a:outerShdw>
                </a:effectLst>
              </a:rPr>
              <a:t>小结</a:t>
            </a:r>
          </a:p>
        </p:txBody>
      </p:sp>
      <p:sp>
        <p:nvSpPr>
          <p:cNvPr id="3" name="矩形 2">
            <a:extLst>
              <a:ext uri="{FF2B5EF4-FFF2-40B4-BE49-F238E27FC236}">
                <a16:creationId xmlns:a16="http://schemas.microsoft.com/office/drawing/2014/main" id="{11F6DD04-CD32-2D47-BE5D-DD9CCA781B8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矩形 3">
            <a:extLst>
              <a:ext uri="{FF2B5EF4-FFF2-40B4-BE49-F238E27FC236}">
                <a16:creationId xmlns:a16="http://schemas.microsoft.com/office/drawing/2014/main" id="{BE345E5C-1F3B-434D-87BC-B9512CD3D1BE}"/>
              </a:ext>
            </a:extLst>
          </p:cNvPr>
          <p:cNvSpPr/>
          <p:nvPr/>
        </p:nvSpPr>
        <p:spPr>
          <a:xfrm>
            <a:off x="447998" y="1089744"/>
            <a:ext cx="8001861" cy="4515660"/>
          </a:xfrm>
          <a:prstGeom prst="rect">
            <a:avLst/>
          </a:prstGeom>
        </p:spPr>
        <p:txBody>
          <a:bodyPr wrap="square">
            <a:spAutoFit/>
          </a:bodyPr>
          <a:lstStyle/>
          <a:p>
            <a:pPr marL="457200" indent="-457200">
              <a:lnSpc>
                <a:spcPct val="150000"/>
              </a:lnSpc>
              <a:buFont typeface="Wingdings" pitchFamily="2" charset="2"/>
              <a:buChar char="l"/>
            </a:pPr>
            <a:r>
              <a:rPr lang="zh-CN" altLang="en-US" sz="2800" dirty="0">
                <a:solidFill>
                  <a:srgbClr val="261AE8"/>
                </a:solidFill>
                <a:latin typeface="SimHei" panose="02010609060101010101" pitchFamily="49" charset="-122"/>
                <a:ea typeface="SimHei" panose="02010609060101010101" pitchFamily="49" charset="-122"/>
              </a:rPr>
              <a:t>  金属键理论</a:t>
            </a:r>
          </a:p>
          <a:p>
            <a:pPr>
              <a:lnSpc>
                <a:spcPct val="150000"/>
              </a:lnSpc>
            </a:pPr>
            <a:r>
              <a:rPr lang="en-US" altLang="zh-CN" sz="2800" dirty="0">
                <a:solidFill>
                  <a:srgbClr val="261AE8"/>
                </a:solidFill>
                <a:latin typeface="SimHei" panose="02010609060101010101" pitchFamily="49" charset="-122"/>
                <a:ea typeface="SimHei" panose="02010609060101010101" pitchFamily="49" charset="-122"/>
              </a:rPr>
              <a:t>	</a:t>
            </a:r>
            <a:r>
              <a:rPr lang="zh-CN" altLang="en-US" sz="2800" dirty="0">
                <a:solidFill>
                  <a:srgbClr val="261AE8"/>
                </a:solidFill>
                <a:latin typeface="SimHei" panose="02010609060101010101" pitchFamily="49" charset="-122"/>
                <a:ea typeface="SimHei" panose="02010609060101010101" pitchFamily="49" charset="-122"/>
              </a:rPr>
              <a:t>自由电子模型</a:t>
            </a:r>
          </a:p>
          <a:p>
            <a:pPr marL="457200" indent="-457200">
              <a:lnSpc>
                <a:spcPct val="150000"/>
              </a:lnSpc>
              <a:buFont typeface="Wingdings" pitchFamily="2" charset="2"/>
              <a:buChar char="l"/>
            </a:pPr>
            <a:r>
              <a:rPr lang="zh-CN" altLang="en-US" sz="2800" dirty="0">
                <a:solidFill>
                  <a:srgbClr val="261AE8"/>
                </a:solidFill>
                <a:latin typeface="SimHei" panose="02010609060101010101" pitchFamily="49" charset="-122"/>
                <a:ea typeface="SimHei" panose="02010609060101010101" pitchFamily="49" charset="-122"/>
              </a:rPr>
              <a:t>  分子间作用力和氢键</a:t>
            </a:r>
          </a:p>
          <a:p>
            <a:pPr>
              <a:lnSpc>
                <a:spcPct val="150000"/>
              </a:lnSpc>
            </a:pPr>
            <a:r>
              <a:rPr lang="en-US" altLang="zh-CN" sz="2800" dirty="0">
                <a:solidFill>
                  <a:srgbClr val="261AE8"/>
                </a:solidFill>
                <a:latin typeface="SimHei" panose="02010609060101010101" pitchFamily="49" charset="-122"/>
                <a:ea typeface="SimHei" panose="02010609060101010101" pitchFamily="49" charset="-122"/>
              </a:rPr>
              <a:t>	</a:t>
            </a:r>
            <a:r>
              <a:rPr lang="zh-CN" altLang="en-US" sz="2800" dirty="0">
                <a:solidFill>
                  <a:srgbClr val="261AE8"/>
                </a:solidFill>
                <a:latin typeface="SimHei" panose="02010609060101010101" pitchFamily="49" charset="-122"/>
                <a:ea typeface="SimHei" panose="02010609060101010101" pitchFamily="49" charset="-122"/>
              </a:rPr>
              <a:t>范德华力</a:t>
            </a:r>
            <a:endParaRPr lang="en-US" altLang="zh-CN" sz="2800" dirty="0">
              <a:solidFill>
                <a:srgbClr val="261AE8"/>
              </a:solidFill>
              <a:latin typeface="SimHei" panose="02010609060101010101" pitchFamily="49" charset="-122"/>
              <a:ea typeface="SimHei" panose="02010609060101010101" pitchFamily="49" charset="-122"/>
            </a:endParaRPr>
          </a:p>
          <a:p>
            <a:pPr>
              <a:lnSpc>
                <a:spcPct val="150000"/>
              </a:lnSpc>
            </a:pPr>
            <a:r>
              <a:rPr lang="en-US" altLang="zh-CN" sz="2800" dirty="0">
                <a:solidFill>
                  <a:srgbClr val="261AE8"/>
                </a:solidFill>
                <a:latin typeface="SimHei" panose="02010609060101010101" pitchFamily="49" charset="-122"/>
                <a:ea typeface="SimHei" panose="02010609060101010101" pitchFamily="49" charset="-122"/>
              </a:rPr>
              <a:t>	</a:t>
            </a:r>
            <a:r>
              <a:rPr lang="zh-CN" altLang="en-US" sz="2800" dirty="0">
                <a:solidFill>
                  <a:srgbClr val="261AE8"/>
                </a:solidFill>
                <a:latin typeface="SimHei" panose="02010609060101010101" pitchFamily="49" charset="-122"/>
                <a:ea typeface="SimHei" panose="02010609060101010101" pitchFamily="49" charset="-122"/>
              </a:rPr>
              <a:t>氢键</a:t>
            </a:r>
            <a:endParaRPr lang="en-US" altLang="zh-CN" sz="2800" dirty="0">
              <a:solidFill>
                <a:srgbClr val="261AE8"/>
              </a:solidFill>
              <a:latin typeface="SimHei" panose="02010609060101010101" pitchFamily="49" charset="-122"/>
              <a:ea typeface="SimHei" panose="02010609060101010101" pitchFamily="49" charset="-122"/>
            </a:endParaRPr>
          </a:p>
          <a:p>
            <a:pPr marL="457200" indent="-457200">
              <a:lnSpc>
                <a:spcPct val="150000"/>
              </a:lnSpc>
              <a:buFont typeface="Wingdings" pitchFamily="2" charset="2"/>
              <a:buChar char="l"/>
            </a:pPr>
            <a:r>
              <a:rPr lang="zh-CN" altLang="en-US" sz="2800" dirty="0">
                <a:solidFill>
                  <a:srgbClr val="261AE8"/>
                </a:solidFill>
                <a:latin typeface="SimHei" panose="02010609060101010101" pitchFamily="49" charset="-122"/>
                <a:ea typeface="SimHei" panose="02010609060101010101" pitchFamily="49" charset="-122"/>
              </a:rPr>
              <a:t>晶体的特征</a:t>
            </a:r>
            <a:endParaRPr lang="en-US" altLang="zh-CN" sz="2800" dirty="0">
              <a:solidFill>
                <a:srgbClr val="261AE8"/>
              </a:solidFill>
              <a:latin typeface="SimHei" panose="02010609060101010101" pitchFamily="49" charset="-122"/>
              <a:ea typeface="SimHei" panose="02010609060101010101" pitchFamily="49" charset="-122"/>
            </a:endParaRPr>
          </a:p>
          <a:p>
            <a:pPr marL="457200" indent="-457200">
              <a:lnSpc>
                <a:spcPct val="150000"/>
              </a:lnSpc>
              <a:buFont typeface="Wingdings" pitchFamily="2" charset="2"/>
              <a:buChar char="l"/>
            </a:pPr>
            <a:r>
              <a:rPr lang="zh-CN" altLang="en-US" sz="2800" dirty="0">
                <a:solidFill>
                  <a:srgbClr val="261AE8"/>
                </a:solidFill>
                <a:latin typeface="SimHei" panose="02010609060101010101" pitchFamily="49" charset="-122"/>
                <a:ea typeface="SimHei" panose="02010609060101010101" pitchFamily="49" charset="-122"/>
              </a:rPr>
              <a:t>晶格理论</a:t>
            </a:r>
          </a:p>
        </p:txBody>
      </p:sp>
    </p:spTree>
    <p:extLst>
      <p:ext uri="{BB962C8B-B14F-4D97-AF65-F5344CB8AC3E}">
        <p14:creationId xmlns:p14="http://schemas.microsoft.com/office/powerpoint/2010/main" val="74302450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4000" b="1" dirty="0">
                <a:solidFill>
                  <a:srgbClr val="261AE8"/>
                </a:solidFill>
                <a:effectLst>
                  <a:outerShdw blurRad="38100" dist="38100" dir="2700000" algn="tl">
                    <a:srgbClr val="C0C0C0"/>
                  </a:outerShdw>
                </a:effectLst>
              </a:rPr>
              <a:t>感谢参与，欢迎讨论</a:t>
            </a:r>
          </a:p>
        </p:txBody>
      </p:sp>
    </p:spTree>
    <p:extLst>
      <p:ext uri="{BB962C8B-B14F-4D97-AF65-F5344CB8AC3E}">
        <p14:creationId xmlns:p14="http://schemas.microsoft.com/office/powerpoint/2010/main" val="22291735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6">
            <a:extLst>
              <a:ext uri="{FF2B5EF4-FFF2-40B4-BE49-F238E27FC236}">
                <a16:creationId xmlns:a16="http://schemas.microsoft.com/office/drawing/2014/main" id="{17BBBFB2-7D19-6A4D-B174-6A2D1A1BA9D4}"/>
              </a:ext>
            </a:extLst>
          </p:cNvPr>
          <p:cNvSpPr>
            <a:spLocks noChangeArrowheads="1"/>
          </p:cNvSpPr>
          <p:nvPr/>
        </p:nvSpPr>
        <p:spPr bwMode="auto">
          <a:xfrm>
            <a:off x="1561121" y="116632"/>
            <a:ext cx="6312113" cy="68179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30000"/>
              </a:lnSpc>
              <a:spcAft>
                <a:spcPct val="50000"/>
              </a:spcAft>
            </a:pPr>
            <a:r>
              <a:rPr lang="zh-CN" altLang="en-US" sz="3200" b="1" dirty="0">
                <a:solidFill>
                  <a:srgbClr val="CC3300"/>
                </a:solidFill>
                <a:effectLst>
                  <a:outerShdw blurRad="38100" dist="38100" dir="2700000" algn="tl">
                    <a:srgbClr val="C0C0C0"/>
                  </a:outerShdw>
                </a:effectLst>
              </a:rPr>
              <a:t>索末菲</a:t>
            </a:r>
            <a:r>
              <a:rPr lang="en-US" altLang="zh-CN" sz="3200" b="1" dirty="0">
                <a:solidFill>
                  <a:srgbClr val="CC3300"/>
                </a:solidFill>
                <a:effectLst>
                  <a:outerShdw blurRad="38100" dist="38100" dir="2700000" algn="tl">
                    <a:srgbClr val="C0C0C0"/>
                  </a:outerShdw>
                </a:effectLst>
              </a:rPr>
              <a:t>(Sommerfeld) </a:t>
            </a:r>
            <a:r>
              <a:rPr kumimoji="0" lang="zh-CN" altLang="en-US" sz="3200" b="1" dirty="0">
                <a:solidFill>
                  <a:srgbClr val="CC3300"/>
                </a:solidFill>
                <a:effectLst>
                  <a:outerShdw blurRad="38100" dist="38100" dir="2700000" algn="tl">
                    <a:srgbClr val="C0C0C0"/>
                  </a:outerShdw>
                </a:effectLst>
              </a:rPr>
              <a:t>自由电子模型</a:t>
            </a:r>
          </a:p>
        </p:txBody>
      </p:sp>
      <p:sp>
        <p:nvSpPr>
          <p:cNvPr id="4" name="矩形 3">
            <a:extLst>
              <a:ext uri="{FF2B5EF4-FFF2-40B4-BE49-F238E27FC236}">
                <a16:creationId xmlns:a16="http://schemas.microsoft.com/office/drawing/2014/main" id="{CEF07630-9CFF-F143-8483-88514EE5746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文本框 4">
            <a:extLst>
              <a:ext uri="{FF2B5EF4-FFF2-40B4-BE49-F238E27FC236}">
                <a16:creationId xmlns:a16="http://schemas.microsoft.com/office/drawing/2014/main" id="{6459A8CF-6093-764F-86AF-33F457C0D811}"/>
              </a:ext>
            </a:extLst>
          </p:cNvPr>
          <p:cNvSpPr txBox="1"/>
          <p:nvPr/>
        </p:nvSpPr>
        <p:spPr>
          <a:xfrm>
            <a:off x="150593" y="1101220"/>
            <a:ext cx="8862778" cy="1091646"/>
          </a:xfrm>
          <a:prstGeom prst="rect">
            <a:avLst/>
          </a:prstGeom>
          <a:noFill/>
        </p:spPr>
        <p:txBody>
          <a:bodyPr wrap="square" rtlCol="0">
            <a:spAutoFit/>
          </a:bodyPr>
          <a:lstStyle/>
          <a:p>
            <a:pPr marL="342900" indent="-342900">
              <a:lnSpc>
                <a:spcPct val="110000"/>
              </a:lnSpc>
              <a:buAutoNum type="arabicPlain"/>
            </a:pPr>
            <a:r>
              <a:rPr kumimoji="1" lang="zh-CN" altLang="en-US" sz="2000" dirty="0"/>
              <a:t>独立电子近似</a:t>
            </a:r>
            <a:r>
              <a:rPr kumimoji="1" lang="en-US" altLang="zh-CN" sz="2000" dirty="0"/>
              <a:t>:  </a:t>
            </a:r>
            <a:r>
              <a:rPr kumimoji="1" lang="zh-CN" altLang="en-US" sz="2000" dirty="0"/>
              <a:t>所有离子实提供正电背景，忽略电子与电子之间的相互作用</a:t>
            </a:r>
            <a:endParaRPr kumimoji="1" lang="en-US" altLang="zh-CN" sz="2000" dirty="0"/>
          </a:p>
          <a:p>
            <a:pPr marL="342900" indent="-342900">
              <a:lnSpc>
                <a:spcPct val="110000"/>
              </a:lnSpc>
              <a:buAutoNum type="arabicPlain"/>
            </a:pPr>
            <a:r>
              <a:rPr kumimoji="1" lang="zh-CN" altLang="en-US" sz="2000" dirty="0"/>
              <a:t>自由电子近似：电子与原子实之间的相互作用也被忽略</a:t>
            </a:r>
            <a:endParaRPr kumimoji="1" lang="en-US" altLang="zh-CN" sz="2000" dirty="0"/>
          </a:p>
          <a:p>
            <a:pPr marL="342900" indent="-342900">
              <a:lnSpc>
                <a:spcPct val="110000"/>
              </a:lnSpc>
              <a:buAutoNum type="arabicPlain"/>
            </a:pPr>
            <a:r>
              <a:rPr kumimoji="1" lang="zh-CN" altLang="en-US" sz="2000" dirty="0"/>
              <a:t>采用费米统计以代替玻尔兹曼统计</a:t>
            </a:r>
          </a:p>
        </p:txBody>
      </p:sp>
      <p:grpSp>
        <p:nvGrpSpPr>
          <p:cNvPr id="7" name="组合 6">
            <a:extLst>
              <a:ext uri="{FF2B5EF4-FFF2-40B4-BE49-F238E27FC236}">
                <a16:creationId xmlns:a16="http://schemas.microsoft.com/office/drawing/2014/main" id="{E7DF6C58-FABE-C04C-817C-8A250D85303A}"/>
              </a:ext>
            </a:extLst>
          </p:cNvPr>
          <p:cNvGrpSpPr/>
          <p:nvPr/>
        </p:nvGrpSpPr>
        <p:grpSpPr>
          <a:xfrm>
            <a:off x="389052" y="2334661"/>
            <a:ext cx="3352384" cy="1064638"/>
            <a:chOff x="652457" y="2470277"/>
            <a:chExt cx="2993568" cy="852542"/>
          </a:xfrm>
        </p:grpSpPr>
        <p:pic>
          <p:nvPicPr>
            <p:cNvPr id="2" name="图片 1">
              <a:extLst>
                <a:ext uri="{FF2B5EF4-FFF2-40B4-BE49-F238E27FC236}">
                  <a16:creationId xmlns:a16="http://schemas.microsoft.com/office/drawing/2014/main" id="{E47EC98F-E753-AC4E-8FDE-03CB90B70BF4}"/>
                </a:ext>
              </a:extLst>
            </p:cNvPr>
            <p:cNvPicPr>
              <a:picLocks noChangeAspect="1"/>
            </p:cNvPicPr>
            <p:nvPr/>
          </p:nvPicPr>
          <p:blipFill>
            <a:blip r:embed="rId3"/>
            <a:stretch>
              <a:fillRect/>
            </a:stretch>
          </p:blipFill>
          <p:spPr>
            <a:xfrm>
              <a:off x="652457" y="2470277"/>
              <a:ext cx="2993568" cy="821764"/>
            </a:xfrm>
            <a:prstGeom prst="rect">
              <a:avLst/>
            </a:prstGeom>
          </p:spPr>
        </p:pic>
        <p:sp>
          <p:nvSpPr>
            <p:cNvPr id="6" name="文本框 5">
              <a:extLst>
                <a:ext uri="{FF2B5EF4-FFF2-40B4-BE49-F238E27FC236}">
                  <a16:creationId xmlns:a16="http://schemas.microsoft.com/office/drawing/2014/main" id="{EC93904D-CF09-964C-9C6E-095A551B1250}"/>
                </a:ext>
              </a:extLst>
            </p:cNvPr>
            <p:cNvSpPr txBox="1"/>
            <p:nvPr/>
          </p:nvSpPr>
          <p:spPr>
            <a:xfrm>
              <a:off x="924567" y="2922709"/>
              <a:ext cx="519694" cy="400110"/>
            </a:xfrm>
            <a:prstGeom prst="rect">
              <a:avLst/>
            </a:prstGeom>
            <a:solidFill>
              <a:schemeClr val="bg1"/>
            </a:solidFill>
          </p:spPr>
          <p:txBody>
            <a:bodyPr wrap="none" rtlCol="0">
              <a:spAutoFit/>
            </a:bodyPr>
            <a:lstStyle/>
            <a:p>
              <a:r>
                <a:rPr kumimoji="1" lang="en-US" altLang="zh-CN" sz="2000" dirty="0"/>
                <a:t>2m</a:t>
              </a:r>
              <a:endParaRPr kumimoji="1" lang="zh-CN" altLang="en-US" sz="2000" dirty="0"/>
            </a:p>
          </p:txBody>
        </p:sp>
      </p:grpSp>
      <p:pic>
        <p:nvPicPr>
          <p:cNvPr id="8" name="图片 7">
            <a:extLst>
              <a:ext uri="{FF2B5EF4-FFF2-40B4-BE49-F238E27FC236}">
                <a16:creationId xmlns:a16="http://schemas.microsoft.com/office/drawing/2014/main" id="{38F0ED5D-771B-AF42-B2D9-349BA6081EB7}"/>
              </a:ext>
            </a:extLst>
          </p:cNvPr>
          <p:cNvPicPr>
            <a:picLocks noChangeAspect="1"/>
          </p:cNvPicPr>
          <p:nvPr/>
        </p:nvPicPr>
        <p:blipFill>
          <a:blip r:embed="rId4"/>
          <a:stretch>
            <a:fillRect/>
          </a:stretch>
        </p:blipFill>
        <p:spPr>
          <a:xfrm>
            <a:off x="4322983" y="2334661"/>
            <a:ext cx="3256973" cy="946415"/>
          </a:xfrm>
          <a:prstGeom prst="rect">
            <a:avLst/>
          </a:prstGeom>
        </p:spPr>
      </p:pic>
      <p:sp>
        <p:nvSpPr>
          <p:cNvPr id="9" name="右箭头 8">
            <a:extLst>
              <a:ext uri="{FF2B5EF4-FFF2-40B4-BE49-F238E27FC236}">
                <a16:creationId xmlns:a16="http://schemas.microsoft.com/office/drawing/2014/main" id="{A06A4760-2191-EA44-A689-80FA4A1083A4}"/>
              </a:ext>
            </a:extLst>
          </p:cNvPr>
          <p:cNvSpPr/>
          <p:nvPr/>
        </p:nvSpPr>
        <p:spPr>
          <a:xfrm>
            <a:off x="3741436" y="2795762"/>
            <a:ext cx="486136" cy="14243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0" name="图片 9">
            <a:extLst>
              <a:ext uri="{FF2B5EF4-FFF2-40B4-BE49-F238E27FC236}">
                <a16:creationId xmlns:a16="http://schemas.microsoft.com/office/drawing/2014/main" id="{21C8F54E-8520-8D40-B3FA-B3C8FD719CA6}"/>
              </a:ext>
            </a:extLst>
          </p:cNvPr>
          <p:cNvPicPr>
            <a:picLocks noChangeAspect="1"/>
          </p:cNvPicPr>
          <p:nvPr/>
        </p:nvPicPr>
        <p:blipFill>
          <a:blip r:embed="rId5"/>
          <a:stretch>
            <a:fillRect/>
          </a:stretch>
        </p:blipFill>
        <p:spPr>
          <a:xfrm>
            <a:off x="403439" y="3475780"/>
            <a:ext cx="4395567" cy="761112"/>
          </a:xfrm>
          <a:prstGeom prst="rect">
            <a:avLst/>
          </a:prstGeom>
        </p:spPr>
      </p:pic>
      <p:pic>
        <p:nvPicPr>
          <p:cNvPr id="11" name="图片 10">
            <a:extLst>
              <a:ext uri="{FF2B5EF4-FFF2-40B4-BE49-F238E27FC236}">
                <a16:creationId xmlns:a16="http://schemas.microsoft.com/office/drawing/2014/main" id="{CC13BD42-EA4E-0D49-8664-8BE83424B196}"/>
              </a:ext>
            </a:extLst>
          </p:cNvPr>
          <p:cNvPicPr>
            <a:picLocks noChangeAspect="1"/>
          </p:cNvPicPr>
          <p:nvPr/>
        </p:nvPicPr>
        <p:blipFill>
          <a:blip r:embed="rId6"/>
          <a:stretch>
            <a:fillRect/>
          </a:stretch>
        </p:blipFill>
        <p:spPr>
          <a:xfrm>
            <a:off x="194762" y="4529133"/>
            <a:ext cx="4710896" cy="882907"/>
          </a:xfrm>
          <a:prstGeom prst="rect">
            <a:avLst/>
          </a:prstGeom>
        </p:spPr>
      </p:pic>
      <p:pic>
        <p:nvPicPr>
          <p:cNvPr id="12" name="图片 11">
            <a:extLst>
              <a:ext uri="{FF2B5EF4-FFF2-40B4-BE49-F238E27FC236}">
                <a16:creationId xmlns:a16="http://schemas.microsoft.com/office/drawing/2014/main" id="{CE9E3909-9B1B-F844-A6F4-0C8195095276}"/>
              </a:ext>
            </a:extLst>
          </p:cNvPr>
          <p:cNvPicPr>
            <a:picLocks noChangeAspect="1"/>
          </p:cNvPicPr>
          <p:nvPr/>
        </p:nvPicPr>
        <p:blipFill>
          <a:blip r:embed="rId7"/>
          <a:stretch>
            <a:fillRect/>
          </a:stretch>
        </p:blipFill>
        <p:spPr>
          <a:xfrm>
            <a:off x="5037466" y="4155798"/>
            <a:ext cx="3437682" cy="1629575"/>
          </a:xfrm>
          <a:prstGeom prst="rect">
            <a:avLst/>
          </a:prstGeom>
        </p:spPr>
      </p:pic>
      <p:sp>
        <p:nvSpPr>
          <p:cNvPr id="13" name="文本框 12">
            <a:extLst>
              <a:ext uri="{FF2B5EF4-FFF2-40B4-BE49-F238E27FC236}">
                <a16:creationId xmlns:a16="http://schemas.microsoft.com/office/drawing/2014/main" id="{76CC6B8F-71CD-3047-BBB7-2A2F4CB85C1F}"/>
              </a:ext>
            </a:extLst>
          </p:cNvPr>
          <p:cNvSpPr txBox="1"/>
          <p:nvPr/>
        </p:nvSpPr>
        <p:spPr>
          <a:xfrm>
            <a:off x="194762" y="5829062"/>
            <a:ext cx="5646097" cy="753091"/>
          </a:xfrm>
          <a:prstGeom prst="rect">
            <a:avLst/>
          </a:prstGeom>
          <a:noFill/>
        </p:spPr>
        <p:txBody>
          <a:bodyPr wrap="none" rtlCol="0">
            <a:spAutoFit/>
          </a:bodyPr>
          <a:lstStyle/>
          <a:p>
            <a:pPr>
              <a:lnSpc>
                <a:spcPct val="110000"/>
              </a:lnSpc>
            </a:pPr>
            <a:r>
              <a:rPr kumimoji="1" lang="zh-CN" altLang="en-US" sz="2000" dirty="0"/>
              <a:t>电子平均速度约为 </a:t>
            </a:r>
            <a:r>
              <a:rPr kumimoji="1" lang="en-US" altLang="zh-CN" sz="2000" dirty="0">
                <a:solidFill>
                  <a:srgbClr val="261AE8"/>
                </a:solidFill>
              </a:rPr>
              <a:t>1/300 </a:t>
            </a:r>
            <a:r>
              <a:rPr kumimoji="1" lang="zh-CN" altLang="en-US" sz="2000" dirty="0">
                <a:solidFill>
                  <a:srgbClr val="261AE8"/>
                </a:solidFill>
              </a:rPr>
              <a:t>光速</a:t>
            </a:r>
            <a:endParaRPr kumimoji="1" lang="en-US" altLang="zh-CN" sz="2000" dirty="0">
              <a:solidFill>
                <a:srgbClr val="261AE8"/>
              </a:solidFill>
            </a:endParaRPr>
          </a:p>
          <a:p>
            <a:pPr>
              <a:lnSpc>
                <a:spcPct val="110000"/>
              </a:lnSpc>
            </a:pPr>
            <a:r>
              <a:rPr kumimoji="1" lang="zh-CN" altLang="en-US" sz="2000" dirty="0"/>
              <a:t>电子平均自由程约为 </a:t>
            </a:r>
            <a:r>
              <a:rPr kumimoji="1" lang="en-US" altLang="zh-CN" sz="2000" dirty="0">
                <a:solidFill>
                  <a:srgbClr val="261AE8"/>
                </a:solidFill>
              </a:rPr>
              <a:t>200 </a:t>
            </a:r>
            <a:r>
              <a:rPr kumimoji="1" lang="en-US" altLang="zh-CN" sz="2000" dirty="0" err="1">
                <a:solidFill>
                  <a:srgbClr val="261AE8"/>
                </a:solidFill>
              </a:rPr>
              <a:t>Å</a:t>
            </a:r>
            <a:r>
              <a:rPr kumimoji="1" lang="zh-CN" altLang="en-US" sz="2000" dirty="0"/>
              <a:t>，即约</a:t>
            </a:r>
            <a:r>
              <a:rPr kumimoji="1" lang="en-US" altLang="zh-CN" sz="2000" dirty="0"/>
              <a:t>100</a:t>
            </a:r>
            <a:r>
              <a:rPr kumimoji="1" lang="zh-CN" altLang="en-US" sz="2000" dirty="0"/>
              <a:t>个原子间距</a:t>
            </a:r>
          </a:p>
        </p:txBody>
      </p:sp>
      <p:graphicFrame>
        <p:nvGraphicFramePr>
          <p:cNvPr id="14" name="Object 85">
            <a:extLst>
              <a:ext uri="{FF2B5EF4-FFF2-40B4-BE49-F238E27FC236}">
                <a16:creationId xmlns:a16="http://schemas.microsoft.com/office/drawing/2014/main" id="{3121032D-C321-7849-BE00-D0893CC3CC5C}"/>
              </a:ext>
            </a:extLst>
          </p:cNvPr>
          <p:cNvGraphicFramePr>
            <a:graphicFrameLocks noChangeAspect="1"/>
          </p:cNvGraphicFramePr>
          <p:nvPr>
            <p:extLst>
              <p:ext uri="{D42A27DB-BD31-4B8C-83A1-F6EECF244321}">
                <p14:modId xmlns:p14="http://schemas.microsoft.com/office/powerpoint/2010/main" val="3954944495"/>
              </p:ext>
            </p:extLst>
          </p:nvPr>
        </p:nvGraphicFramePr>
        <p:xfrm>
          <a:off x="4905658" y="3541046"/>
          <a:ext cx="910045" cy="592908"/>
        </p:xfrm>
        <a:graphic>
          <a:graphicData uri="http://schemas.openxmlformats.org/presentationml/2006/ole">
            <mc:AlternateContent xmlns:mc="http://schemas.openxmlformats.org/markup-compatibility/2006">
              <mc:Choice xmlns:v="urn:schemas-microsoft-com:vml" Requires="v">
                <p:oleObj name="Equation" r:id="rId8" imgW="10820400" imgH="9067800" progId="Equation.DSMT4">
                  <p:embed/>
                </p:oleObj>
              </mc:Choice>
              <mc:Fallback>
                <p:oleObj name="Equation" r:id="rId8" imgW="10820400" imgH="9067800" progId="Equation.DSMT4">
                  <p:embed/>
                  <p:pic>
                    <p:nvPicPr>
                      <p:cNvPr id="2133" name="Object 85">
                        <a:extLst>
                          <a:ext uri="{FF2B5EF4-FFF2-40B4-BE49-F238E27FC236}">
                            <a16:creationId xmlns:a16="http://schemas.microsoft.com/office/drawing/2014/main" id="{EE113898-B564-8141-89A4-3C6BA24B10D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5658" y="3541046"/>
                        <a:ext cx="910045" cy="592908"/>
                      </a:xfrm>
                      <a:prstGeom prst="rect">
                        <a:avLst/>
                      </a:prstGeom>
                      <a:noFill/>
                      <a:ln>
                        <a:noFill/>
                      </a:ln>
                    </p:spPr>
                  </p:pic>
                </p:oleObj>
              </mc:Fallback>
            </mc:AlternateContent>
          </a:graphicData>
        </a:graphic>
      </p:graphicFrame>
      <p:sp>
        <p:nvSpPr>
          <p:cNvPr id="15" name="灯片编号占位符 1">
            <a:extLst>
              <a:ext uri="{FF2B5EF4-FFF2-40B4-BE49-F238E27FC236}">
                <a16:creationId xmlns:a16="http://schemas.microsoft.com/office/drawing/2014/main" id="{88314E91-30E6-5A96-A159-B265A18B9C2B}"/>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7</a:t>
            </a:fld>
            <a:endParaRPr lang="en-US" altLang="zh-CN" dirty="0"/>
          </a:p>
        </p:txBody>
      </p:sp>
    </p:spTree>
    <p:extLst>
      <p:ext uri="{BB962C8B-B14F-4D97-AF65-F5344CB8AC3E}">
        <p14:creationId xmlns:p14="http://schemas.microsoft.com/office/powerpoint/2010/main" val="1452759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58530" name="Picture 2" descr="FG12_31"/>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55693" y="2946033"/>
            <a:ext cx="2121702" cy="2885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8531" name="Text Box 3"/>
          <p:cNvSpPr txBox="1">
            <a:spLocks noChangeArrowheads="1"/>
          </p:cNvSpPr>
          <p:nvPr/>
        </p:nvSpPr>
        <p:spPr bwMode="auto">
          <a:xfrm>
            <a:off x="104150" y="1180054"/>
            <a:ext cx="8484577" cy="1331198"/>
          </a:xfrm>
          <a:prstGeom prst="rect">
            <a:avLst/>
          </a:prstGeom>
          <a:noFill/>
          <a:ln w="9525" algn="ctr">
            <a:noFill/>
            <a:miter lim="800000"/>
            <a:headEnd/>
            <a:tailEnd/>
          </a:ln>
          <a:effectLst/>
        </p:spPr>
        <p:txBody>
          <a:bodyPr>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marL="457200" indent="-457200" eaLnBrk="1" hangingPunct="1">
              <a:lnSpc>
                <a:spcPct val="120000"/>
              </a:lnSpc>
              <a:spcBef>
                <a:spcPct val="30000"/>
              </a:spcBef>
              <a:buAutoNum type="arabicParenR"/>
            </a:pPr>
            <a:r>
              <a:rPr kumimoji="0" lang="zh-CN" altLang="en-US" b="1" dirty="0">
                <a:solidFill>
                  <a:srgbClr val="261AE8"/>
                </a:solidFill>
              </a:rPr>
              <a:t>不透明和金属光泽</a:t>
            </a:r>
            <a:endParaRPr kumimoji="0" lang="en-US" altLang="zh-CN" b="1" dirty="0">
              <a:solidFill>
                <a:srgbClr val="261AE8"/>
              </a:solidFill>
            </a:endParaRPr>
          </a:p>
          <a:p>
            <a:pPr marL="0" indent="0" eaLnBrk="1" hangingPunct="1">
              <a:lnSpc>
                <a:spcPct val="120000"/>
              </a:lnSpc>
              <a:spcBef>
                <a:spcPct val="30000"/>
              </a:spcBef>
            </a:pPr>
            <a:r>
              <a:rPr kumimoji="0" lang="zh-CN" altLang="en-US" sz="2000" dirty="0"/>
              <a:t>自由电子不受某种具有特征能量和方向的键的束缚，所以能够吸收并重新发射很宽波长范围的光线，从而使金属不透明并具金属光泽。</a:t>
            </a:r>
          </a:p>
        </p:txBody>
      </p:sp>
      <p:sp>
        <p:nvSpPr>
          <p:cNvPr id="1558533" name="Text Box 5"/>
          <p:cNvSpPr txBox="1">
            <a:spLocks noChangeArrowheads="1"/>
          </p:cNvSpPr>
          <p:nvPr/>
        </p:nvSpPr>
        <p:spPr bwMode="auto">
          <a:xfrm>
            <a:off x="176162" y="3049136"/>
            <a:ext cx="6233746" cy="2346861"/>
          </a:xfrm>
          <a:prstGeom prst="rect">
            <a:avLst/>
          </a:prstGeom>
          <a:noFill/>
          <a:ln w="9525" algn="ctr">
            <a:noFill/>
            <a:miter lim="800000"/>
            <a:headEnd/>
            <a:tailEnd/>
          </a:ln>
          <a:effectLst/>
        </p:spPr>
        <p:txBody>
          <a:bodyPr>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solidFill>
                  <a:srgbClr val="261AE8"/>
                </a:solidFill>
              </a:rPr>
              <a:t>2) </a:t>
            </a:r>
            <a:r>
              <a:rPr kumimoji="0" lang="zh-CN" altLang="en-US" b="1" dirty="0">
                <a:solidFill>
                  <a:srgbClr val="261AE8"/>
                </a:solidFill>
              </a:rPr>
              <a:t>良好的导电性和导热性</a:t>
            </a:r>
            <a:endParaRPr kumimoji="0" lang="en-US" altLang="zh-CN" b="1" dirty="0">
              <a:solidFill>
                <a:srgbClr val="261AE8"/>
              </a:solidFill>
            </a:endParaRPr>
          </a:p>
          <a:p>
            <a:pPr marL="12700" indent="-12700" eaLnBrk="1" hangingPunct="1">
              <a:lnSpc>
                <a:spcPct val="120000"/>
              </a:lnSpc>
            </a:pPr>
            <a:r>
              <a:rPr kumimoji="0" lang="zh-CN" altLang="en-US" sz="2000" dirty="0"/>
              <a:t>自由电子在外场影响下可定向流动而形成电流，因此具有良好的导电性。由于自由电子在运动中不断的和金属正离子碰撞而交换能量，当金属一端受热，加强了这一端离子的振动，自由电子就能把热能迅速传递到另一端，使金属具有好的传热性。</a:t>
            </a:r>
          </a:p>
        </p:txBody>
      </p:sp>
      <p:sp>
        <p:nvSpPr>
          <p:cNvPr id="154632" name="Rectangle 8"/>
          <p:cNvSpPr>
            <a:spLocks noChangeArrowheads="1"/>
          </p:cNvSpPr>
          <p:nvPr/>
        </p:nvSpPr>
        <p:spPr bwMode="auto">
          <a:xfrm>
            <a:off x="3347864" y="153448"/>
            <a:ext cx="2236510" cy="64485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pPr>
            <a:r>
              <a:rPr kumimoji="0" lang="zh-CN" altLang="en-US" sz="3200" b="1" dirty="0">
                <a:solidFill>
                  <a:srgbClr val="CC3300"/>
                </a:solidFill>
                <a:effectLst>
                  <a:outerShdw blurRad="38100" dist="38100" dir="2700000" algn="tl">
                    <a:srgbClr val="C0C0C0"/>
                  </a:outerShdw>
                </a:effectLst>
              </a:rPr>
              <a:t>金属的特性</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灯片编号占位符 1">
            <a:extLst>
              <a:ext uri="{FF2B5EF4-FFF2-40B4-BE49-F238E27FC236}">
                <a16:creationId xmlns:a16="http://schemas.microsoft.com/office/drawing/2014/main" id="{0BCC56EC-478C-7029-1866-31F1B466D2E0}"/>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8</a:t>
            </a:fld>
            <a:endParaRPr lang="en-US" altLang="zh-CN" dirty="0"/>
          </a:p>
        </p:txBody>
      </p:sp>
    </p:spTree>
    <p:extLst>
      <p:ext uri="{BB962C8B-B14F-4D97-AF65-F5344CB8AC3E}">
        <p14:creationId xmlns:p14="http://schemas.microsoft.com/office/powerpoint/2010/main" val="29725759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219C3F7-FDE5-E840-A667-43ABE543E96C}"/>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300920" y="1809945"/>
            <a:ext cx="6297064" cy="1319752"/>
          </a:xfrm>
          <a:prstGeom prst="rect">
            <a:avLst/>
          </a:prstGeom>
        </p:spPr>
      </p:pic>
      <p:pic>
        <p:nvPicPr>
          <p:cNvPr id="3" name="图片 2">
            <a:extLst>
              <a:ext uri="{FF2B5EF4-FFF2-40B4-BE49-F238E27FC236}">
                <a16:creationId xmlns:a16="http://schemas.microsoft.com/office/drawing/2014/main" id="{B1469427-DEE6-E94B-8309-2F7505DA9152}"/>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819374" y="3318234"/>
            <a:ext cx="5260156" cy="377073"/>
          </a:xfrm>
          <a:prstGeom prst="rect">
            <a:avLst/>
          </a:prstGeom>
        </p:spPr>
      </p:pic>
      <p:sp>
        <p:nvSpPr>
          <p:cNvPr id="4" name="Text Box 4">
            <a:extLst>
              <a:ext uri="{FF2B5EF4-FFF2-40B4-BE49-F238E27FC236}">
                <a16:creationId xmlns:a16="http://schemas.microsoft.com/office/drawing/2014/main" id="{0EC6974E-B36F-C146-B8FD-8B7576CBB927}"/>
              </a:ext>
            </a:extLst>
          </p:cNvPr>
          <p:cNvSpPr txBox="1">
            <a:spLocks noChangeArrowheads="1"/>
          </p:cNvSpPr>
          <p:nvPr/>
        </p:nvSpPr>
        <p:spPr bwMode="auto">
          <a:xfrm>
            <a:off x="224204" y="429677"/>
            <a:ext cx="8695592" cy="1238865"/>
          </a:xfrm>
          <a:prstGeom prst="rect">
            <a:avLst/>
          </a:prstGeom>
          <a:noFill/>
          <a:ln w="9525" algn="ctr">
            <a:noFill/>
            <a:miter lim="800000"/>
            <a:headEnd/>
            <a:tailEnd/>
          </a:ln>
          <a:effectLst/>
        </p:spPr>
        <p:txBody>
          <a:bodyPr>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solidFill>
                  <a:srgbClr val="261AE8"/>
                </a:solidFill>
              </a:rPr>
              <a:t>3) </a:t>
            </a:r>
            <a:r>
              <a:rPr kumimoji="0" lang="zh-CN" altLang="en-US" b="1" dirty="0">
                <a:solidFill>
                  <a:srgbClr val="261AE8"/>
                </a:solidFill>
              </a:rPr>
              <a:t>良好的延展性和可塑性</a:t>
            </a:r>
            <a:endParaRPr kumimoji="0" lang="en-US" altLang="zh-CN" b="1" dirty="0">
              <a:solidFill>
                <a:srgbClr val="261AE8"/>
              </a:solidFill>
            </a:endParaRPr>
          </a:p>
          <a:p>
            <a:pPr marL="12700" indent="-12700" eaLnBrk="1" hangingPunct="1">
              <a:lnSpc>
                <a:spcPct val="120000"/>
              </a:lnSpc>
            </a:pPr>
            <a:r>
              <a:rPr kumimoji="0" lang="zh-CN" altLang="en-US" sz="2000" dirty="0"/>
              <a:t>由于自由电子的胶合作用，当晶体受到外力作用时，金属正离子间，容易滑动而不断裂，所以金属经机械加工可压成薄片和拉成细丝。</a:t>
            </a:r>
          </a:p>
        </p:txBody>
      </p:sp>
      <p:sp>
        <p:nvSpPr>
          <p:cNvPr id="5" name="文本框 4">
            <a:extLst>
              <a:ext uri="{FF2B5EF4-FFF2-40B4-BE49-F238E27FC236}">
                <a16:creationId xmlns:a16="http://schemas.microsoft.com/office/drawing/2014/main" id="{DBDEE734-593F-B743-83E7-1456702AA0F0}"/>
              </a:ext>
            </a:extLst>
          </p:cNvPr>
          <p:cNvSpPr txBox="1"/>
          <p:nvPr/>
        </p:nvSpPr>
        <p:spPr>
          <a:xfrm>
            <a:off x="1917569" y="6278252"/>
            <a:ext cx="5445722" cy="369332"/>
          </a:xfrm>
          <a:prstGeom prst="rect">
            <a:avLst/>
          </a:prstGeom>
          <a:noFill/>
        </p:spPr>
        <p:txBody>
          <a:bodyPr wrap="none" rtlCol="0">
            <a:spAutoFit/>
          </a:bodyPr>
          <a:lstStyle/>
          <a:p>
            <a:r>
              <a:rPr kumimoji="1" lang="en-US" altLang="zh-CN" dirty="0"/>
              <a:t>1g</a:t>
            </a:r>
            <a:r>
              <a:rPr kumimoji="1" lang="zh-CN" altLang="en-US" dirty="0"/>
              <a:t>黄金可以锤薄到</a:t>
            </a:r>
            <a:r>
              <a:rPr kumimoji="1" lang="en-US" altLang="zh-CN" dirty="0"/>
              <a:t>20m</a:t>
            </a:r>
            <a:r>
              <a:rPr kumimoji="1" lang="en-US" altLang="zh-CN" baseline="30000" dirty="0"/>
              <a:t>2</a:t>
            </a:r>
            <a:r>
              <a:rPr kumimoji="1" lang="zh-CN" altLang="en-US" dirty="0"/>
              <a:t>的金箔，或者拉成</a:t>
            </a:r>
            <a:r>
              <a:rPr kumimoji="1" lang="en-US" altLang="zh-CN" dirty="0"/>
              <a:t>4000m</a:t>
            </a:r>
            <a:r>
              <a:rPr kumimoji="1" lang="zh-CN" altLang="en-US" dirty="0"/>
              <a:t>金丝</a:t>
            </a:r>
          </a:p>
        </p:txBody>
      </p:sp>
      <p:pic>
        <p:nvPicPr>
          <p:cNvPr id="6" name="图片 5">
            <a:extLst>
              <a:ext uri="{FF2B5EF4-FFF2-40B4-BE49-F238E27FC236}">
                <a16:creationId xmlns:a16="http://schemas.microsoft.com/office/drawing/2014/main" id="{DB065DE9-7AB9-5843-8518-8D266E55599D}"/>
              </a:ext>
            </a:extLst>
          </p:cNvPr>
          <p:cNvPicPr>
            <a:picLocks noChangeAspect="1"/>
          </p:cNvPicPr>
          <p:nvPr/>
        </p:nvPicPr>
        <p:blipFill>
          <a:blip r:embed="rId4"/>
          <a:stretch>
            <a:fillRect/>
          </a:stretch>
        </p:blipFill>
        <p:spPr>
          <a:xfrm>
            <a:off x="1300920" y="4223205"/>
            <a:ext cx="2557807" cy="1918355"/>
          </a:xfrm>
          <a:prstGeom prst="rect">
            <a:avLst/>
          </a:prstGeom>
        </p:spPr>
      </p:pic>
      <p:pic>
        <p:nvPicPr>
          <p:cNvPr id="7" name="图片 6">
            <a:extLst>
              <a:ext uri="{FF2B5EF4-FFF2-40B4-BE49-F238E27FC236}">
                <a16:creationId xmlns:a16="http://schemas.microsoft.com/office/drawing/2014/main" id="{D95CB3CE-C289-B345-8E5F-1F578552CC31}"/>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4663992" y="4108635"/>
            <a:ext cx="2699299" cy="1886812"/>
          </a:xfrm>
          <a:prstGeom prst="rect">
            <a:avLst/>
          </a:prstGeom>
        </p:spPr>
      </p:pic>
      <p:sp>
        <p:nvSpPr>
          <p:cNvPr id="8" name="文本框 7">
            <a:extLst>
              <a:ext uri="{FF2B5EF4-FFF2-40B4-BE49-F238E27FC236}">
                <a16:creationId xmlns:a16="http://schemas.microsoft.com/office/drawing/2014/main" id="{99C578FF-407E-7D4F-B019-630C34ECCC42}"/>
              </a:ext>
            </a:extLst>
          </p:cNvPr>
          <p:cNvSpPr txBox="1"/>
          <p:nvPr/>
        </p:nvSpPr>
        <p:spPr>
          <a:xfrm>
            <a:off x="6516933" y="5738459"/>
            <a:ext cx="1024639" cy="369332"/>
          </a:xfrm>
          <a:prstGeom prst="rect">
            <a:avLst/>
          </a:prstGeom>
          <a:noFill/>
        </p:spPr>
        <p:txBody>
          <a:bodyPr wrap="none" rtlCol="0">
            <a:spAutoFit/>
          </a:bodyPr>
          <a:lstStyle/>
          <a:p>
            <a:r>
              <a:rPr kumimoji="1" lang="en-US" altLang="zh-CN" b="1" dirty="0">
                <a:solidFill>
                  <a:srgbClr val="FFC000"/>
                </a:solidFill>
              </a:rPr>
              <a:t>0.03 mm</a:t>
            </a:r>
            <a:endParaRPr kumimoji="1" lang="zh-CN" altLang="en-US" b="1" dirty="0">
              <a:solidFill>
                <a:srgbClr val="FFC000"/>
              </a:solidFill>
            </a:endParaRPr>
          </a:p>
        </p:txBody>
      </p:sp>
      <p:sp>
        <p:nvSpPr>
          <p:cNvPr id="10" name="灯片编号占位符 1">
            <a:extLst>
              <a:ext uri="{FF2B5EF4-FFF2-40B4-BE49-F238E27FC236}">
                <a16:creationId xmlns:a16="http://schemas.microsoft.com/office/drawing/2014/main" id="{B8EDF146-AFD8-52CB-5976-2D8CE90AB61A}"/>
              </a:ext>
            </a:extLst>
          </p:cNvPr>
          <p:cNvSpPr txBox="1">
            <a:spLocks/>
          </p:cNvSpPr>
          <p:nvPr/>
        </p:nvSpPr>
        <p:spPr>
          <a:xfrm>
            <a:off x="123910" y="6468801"/>
            <a:ext cx="372478"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9BF3F6A-59A4-4937-B4CF-75EAF4B63568}" type="slidenum">
              <a:rPr lang="zh-CN" altLang="en-US" smtClean="0"/>
              <a:pPr/>
              <a:t>9</a:t>
            </a:fld>
            <a:endParaRPr lang="en-US" altLang="zh-CN" dirty="0"/>
          </a:p>
        </p:txBody>
      </p:sp>
    </p:spTree>
    <p:extLst>
      <p:ext uri="{BB962C8B-B14F-4D97-AF65-F5344CB8AC3E}">
        <p14:creationId xmlns:p14="http://schemas.microsoft.com/office/powerpoint/2010/main" val="3726703568"/>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8652</TotalTime>
  <Words>4991</Words>
  <Application>Microsoft Macintosh PowerPoint</Application>
  <PresentationFormat>全屏显示(4:3)</PresentationFormat>
  <Paragraphs>569</Paragraphs>
  <Slides>62</Slides>
  <Notes>10</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7</vt:i4>
      </vt:variant>
      <vt:variant>
        <vt:lpstr>幻灯片标题</vt:lpstr>
      </vt:variant>
      <vt:variant>
        <vt:i4>62</vt:i4>
      </vt:variant>
    </vt:vector>
  </HeadingPairs>
  <TitlesOfParts>
    <vt:vector size="82" baseType="lpstr">
      <vt:lpstr>等线</vt:lpstr>
      <vt:lpstr>等线 Light</vt:lpstr>
      <vt:lpstr>黑体</vt:lpstr>
      <vt:lpstr>宋体</vt:lpstr>
      <vt:lpstr>微软雅黑</vt:lpstr>
      <vt:lpstr>Gulim</vt:lpstr>
      <vt:lpstr>Arial</vt:lpstr>
      <vt:lpstr>Calibri</vt:lpstr>
      <vt:lpstr>Calibri Light</vt:lpstr>
      <vt:lpstr>Tahoma</vt:lpstr>
      <vt:lpstr>Times New Roman</vt:lpstr>
      <vt:lpstr>Wingdings</vt:lpstr>
      <vt:lpstr>Office 主题​​</vt:lpstr>
      <vt:lpstr>Image</vt:lpstr>
      <vt:lpstr>Equation</vt:lpstr>
      <vt:lpstr>公式</vt:lpstr>
      <vt:lpstr>位图图像</vt:lpstr>
      <vt:lpstr>MSPhotoEd.3</vt:lpstr>
      <vt:lpstr>CS ChemDraw Drawing</vt:lpstr>
      <vt:lpstr>Microsoft 公式 3.0</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HF气体中的氢键</vt:lpstr>
      <vt:lpstr>水中的氢键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wangbw@pku.edu.cn</dc:creator>
  <cp:lastModifiedBy>wangbw@pku.edu.cn</cp:lastModifiedBy>
  <cp:revision>153</cp:revision>
  <dcterms:created xsi:type="dcterms:W3CDTF">2021-09-23T04:58:28Z</dcterms:created>
  <dcterms:modified xsi:type="dcterms:W3CDTF">2022-09-29T09:37:04Z</dcterms:modified>
</cp:coreProperties>
</file>